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6" r:id="rId3"/>
    <p:sldId id="261" r:id="rId4"/>
    <p:sldId id="274" r:id="rId5"/>
    <p:sldId id="265" r:id="rId6"/>
    <p:sldId id="272" r:id="rId7"/>
    <p:sldId id="271" r:id="rId8"/>
    <p:sldId id="273" r:id="rId9"/>
    <p:sldId id="266" r:id="rId10"/>
    <p:sldId id="270" r:id="rId11"/>
    <p:sldId id="267" r:id="rId12"/>
    <p:sldId id="268" r:id="rId13"/>
    <p:sldId id="269" r:id="rId14"/>
  </p:sldIdLst>
  <p:sldSz cx="12192000" cy="6858000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F"/>
    <a:srgbClr val="F2672D"/>
    <a:srgbClr val="41AD49"/>
    <a:srgbClr val="0FB3BD"/>
    <a:srgbClr val="11668F"/>
    <a:srgbClr val="F0D611"/>
    <a:srgbClr val="24DABC"/>
    <a:srgbClr val="FFFFFF"/>
    <a:srgbClr val="1CA891"/>
    <a:srgbClr val="178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>
        <p:scale>
          <a:sx n="94" d="100"/>
          <a:sy n="94" d="100"/>
        </p:scale>
        <p:origin x="-86" y="-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Coughlan (DEDJTR)" userId="7a28fe5e-bf93-4f7c-b138-848607fc2bcd" providerId="ADAL" clId="{5FFA2E99-04AA-4C70-9BA2-B45131FF9A2F}"/>
    <pc:docChg chg="undo redo custSel addSld delSld modSld">
      <pc:chgData name="Phil Coughlan (DEDJTR)" userId="7a28fe5e-bf93-4f7c-b138-848607fc2bcd" providerId="ADAL" clId="{5FFA2E99-04AA-4C70-9BA2-B45131FF9A2F}" dt="2018-10-11T05:19:12.103" v="597" actId="20577"/>
      <pc:docMkLst>
        <pc:docMk/>
      </pc:docMkLst>
      <pc:sldChg chg="modSp">
        <pc:chgData name="Phil Coughlan (DEDJTR)" userId="7a28fe5e-bf93-4f7c-b138-848607fc2bcd" providerId="ADAL" clId="{5FFA2E99-04AA-4C70-9BA2-B45131FF9A2F}" dt="2018-10-11T04:57:56.578" v="56" actId="20577"/>
        <pc:sldMkLst>
          <pc:docMk/>
          <pc:sldMk cId="39533629" sldId="256"/>
        </pc:sldMkLst>
        <pc:spChg chg="mod">
          <ac:chgData name="Phil Coughlan (DEDJTR)" userId="7a28fe5e-bf93-4f7c-b138-848607fc2bcd" providerId="ADAL" clId="{5FFA2E99-04AA-4C70-9BA2-B45131FF9A2F}" dt="2018-10-11T04:57:56.578" v="56" actId="20577"/>
          <ac:spMkLst>
            <pc:docMk/>
            <pc:sldMk cId="39533629" sldId="256"/>
            <ac:spMk id="7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4:57:23.254" v="35" actId="790"/>
          <ac:spMkLst>
            <pc:docMk/>
            <pc:sldMk cId="39533629" sldId="256"/>
            <ac:spMk id="8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4:56:21.569" v="0"/>
          <ac:spMkLst>
            <pc:docMk/>
            <pc:sldMk cId="39533629" sldId="256"/>
            <ac:spMk id="9" creationId="{00000000-0000-0000-0000-000000000000}"/>
          </ac:spMkLst>
        </pc:spChg>
      </pc:sldChg>
      <pc:sldChg chg="del">
        <pc:chgData name="Phil Coughlan (DEDJTR)" userId="7a28fe5e-bf93-4f7c-b138-848607fc2bcd" providerId="ADAL" clId="{5FFA2E99-04AA-4C70-9BA2-B45131FF9A2F}" dt="2018-10-11T05:07:35.983" v="280" actId="2696"/>
        <pc:sldMkLst>
          <pc:docMk/>
          <pc:sldMk cId="4238206215" sldId="259"/>
        </pc:sldMkLst>
      </pc:sldChg>
      <pc:sldChg chg="addSp delSp modSp del">
        <pc:chgData name="Phil Coughlan (DEDJTR)" userId="7a28fe5e-bf93-4f7c-b138-848607fc2bcd" providerId="ADAL" clId="{5FFA2E99-04AA-4C70-9BA2-B45131FF9A2F}" dt="2018-10-11T05:06:07.533" v="272" actId="2696"/>
        <pc:sldMkLst>
          <pc:docMk/>
          <pc:sldMk cId="3135524964" sldId="260"/>
        </pc:sldMkLst>
        <pc:spChg chg="mod">
          <ac:chgData name="Phil Coughlan (DEDJTR)" userId="7a28fe5e-bf93-4f7c-b138-848607fc2bcd" providerId="ADAL" clId="{5FFA2E99-04AA-4C70-9BA2-B45131FF9A2F}" dt="2018-10-11T04:58:32.499" v="74" actId="20577"/>
          <ac:spMkLst>
            <pc:docMk/>
            <pc:sldMk cId="3135524964" sldId="260"/>
            <ac:spMk id="4" creationId="{00000000-0000-0000-0000-000000000000}"/>
          </ac:spMkLst>
        </pc:spChg>
        <pc:spChg chg="add del mod">
          <ac:chgData name="Phil Coughlan (DEDJTR)" userId="7a28fe5e-bf93-4f7c-b138-848607fc2bcd" providerId="ADAL" clId="{5FFA2E99-04AA-4C70-9BA2-B45131FF9A2F}" dt="2018-10-11T05:00:12.610" v="119"/>
          <ac:spMkLst>
            <pc:docMk/>
            <pc:sldMk cId="3135524964" sldId="260"/>
            <ac:spMk id="5" creationId="{42259F4B-B728-407F-A621-B8CD817B093A}"/>
          </ac:spMkLst>
        </pc:spChg>
        <pc:spChg chg="mod">
          <ac:chgData name="Phil Coughlan (DEDJTR)" userId="7a28fe5e-bf93-4f7c-b138-848607fc2bcd" providerId="ADAL" clId="{5FFA2E99-04AA-4C70-9BA2-B45131FF9A2F}" dt="2018-10-11T05:01:50.577" v="142" actId="12"/>
          <ac:spMkLst>
            <pc:docMk/>
            <pc:sldMk cId="3135524964" sldId="260"/>
            <ac:spMk id="6" creationId="{00000000-0000-0000-0000-000000000000}"/>
          </ac:spMkLst>
        </pc:spChg>
        <pc:spChg chg="add mod">
          <ac:chgData name="Phil Coughlan (DEDJTR)" userId="7a28fe5e-bf93-4f7c-b138-848607fc2bcd" providerId="ADAL" clId="{5FFA2E99-04AA-4C70-9BA2-B45131FF9A2F}" dt="2018-10-11T05:02:09.431" v="145" actId="1076"/>
          <ac:spMkLst>
            <pc:docMk/>
            <pc:sldMk cId="3135524964" sldId="260"/>
            <ac:spMk id="8" creationId="{A95085D9-81D3-4AD9-8270-0A1D66C3A292}"/>
          </ac:spMkLst>
        </pc:spChg>
        <pc:spChg chg="add mod">
          <ac:chgData name="Phil Coughlan (DEDJTR)" userId="7a28fe5e-bf93-4f7c-b138-848607fc2bcd" providerId="ADAL" clId="{5FFA2E99-04AA-4C70-9BA2-B45131FF9A2F}" dt="2018-10-11T05:02:46.226" v="190" actId="1038"/>
          <ac:spMkLst>
            <pc:docMk/>
            <pc:sldMk cId="3135524964" sldId="260"/>
            <ac:spMk id="9" creationId="{C7C0C486-DC68-498C-A756-92454ECB0048}"/>
          </ac:spMkLst>
        </pc:spChg>
        <pc:spChg chg="add mod">
          <ac:chgData name="Phil Coughlan (DEDJTR)" userId="7a28fe5e-bf93-4f7c-b138-848607fc2bcd" providerId="ADAL" clId="{5FFA2E99-04AA-4C70-9BA2-B45131FF9A2F}" dt="2018-10-11T05:02:46.226" v="190" actId="1038"/>
          <ac:spMkLst>
            <pc:docMk/>
            <pc:sldMk cId="3135524964" sldId="260"/>
            <ac:spMk id="10" creationId="{D5ADF47B-BFF9-4951-A2DF-1416CE8929F9}"/>
          </ac:spMkLst>
        </pc:spChg>
        <pc:picChg chg="add mod">
          <ac:chgData name="Phil Coughlan (DEDJTR)" userId="7a28fe5e-bf93-4f7c-b138-848607fc2bcd" providerId="ADAL" clId="{5FFA2E99-04AA-4C70-9BA2-B45131FF9A2F}" dt="2018-10-11T05:02:09.431" v="145" actId="1076"/>
          <ac:picMkLst>
            <pc:docMk/>
            <pc:sldMk cId="3135524964" sldId="260"/>
            <ac:picMk id="7" creationId="{E5C60A4A-1310-4789-B98A-73A9C9E1AC50}"/>
          </ac:picMkLst>
        </pc:picChg>
      </pc:sldChg>
      <pc:sldChg chg="addSp delSp modSp">
        <pc:chgData name="Phil Coughlan (DEDJTR)" userId="7a28fe5e-bf93-4f7c-b138-848607fc2bcd" providerId="ADAL" clId="{5FFA2E99-04AA-4C70-9BA2-B45131FF9A2F}" dt="2018-10-11T05:11:16.144" v="434" actId="20577"/>
        <pc:sldMkLst>
          <pc:docMk/>
          <pc:sldMk cId="1871911088" sldId="261"/>
        </pc:sldMkLst>
        <pc:spChg chg="del">
          <ac:chgData name="Phil Coughlan (DEDJTR)" userId="7a28fe5e-bf93-4f7c-b138-848607fc2bcd" providerId="ADAL" clId="{5FFA2E99-04AA-4C70-9BA2-B45131FF9A2F}" dt="2018-10-11T05:03:42.876" v="191" actId="478"/>
          <ac:spMkLst>
            <pc:docMk/>
            <pc:sldMk cId="1871911088" sldId="261"/>
            <ac:spMk id="4" creationId="{00000000-0000-0000-0000-000000000000}"/>
          </ac:spMkLst>
        </pc:spChg>
        <pc:spChg chg="del">
          <ac:chgData name="Phil Coughlan (DEDJTR)" userId="7a28fe5e-bf93-4f7c-b138-848607fc2bcd" providerId="ADAL" clId="{5FFA2E99-04AA-4C70-9BA2-B45131FF9A2F}" dt="2018-10-11T05:03:44.811" v="192" actId="478"/>
          <ac:spMkLst>
            <pc:docMk/>
            <pc:sldMk cId="1871911088" sldId="261"/>
            <ac:spMk id="5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5:11:16.144" v="434" actId="20577"/>
          <ac:spMkLst>
            <pc:docMk/>
            <pc:sldMk cId="1871911088" sldId="261"/>
            <ac:spMk id="6" creationId="{00000000-0000-0000-0000-000000000000}"/>
          </ac:spMkLst>
        </pc:spChg>
        <pc:spChg chg="add mod">
          <ac:chgData name="Phil Coughlan (DEDJTR)" userId="7a28fe5e-bf93-4f7c-b138-848607fc2bcd" providerId="ADAL" clId="{5FFA2E99-04AA-4C70-9BA2-B45131FF9A2F}" dt="2018-10-11T05:05:57.784" v="271" actId="14100"/>
          <ac:spMkLst>
            <pc:docMk/>
            <pc:sldMk cId="1871911088" sldId="261"/>
            <ac:spMk id="7" creationId="{37E302E9-FC8D-43EB-811C-F2445B5B56DE}"/>
          </ac:spMkLst>
        </pc:spChg>
        <pc:spChg chg="add mod">
          <ac:chgData name="Phil Coughlan (DEDJTR)" userId="7a28fe5e-bf93-4f7c-b138-848607fc2bcd" providerId="ADAL" clId="{5FFA2E99-04AA-4C70-9BA2-B45131FF9A2F}" dt="2018-10-11T05:08:37.230" v="314" actId="790"/>
          <ac:spMkLst>
            <pc:docMk/>
            <pc:sldMk cId="1871911088" sldId="261"/>
            <ac:spMk id="8" creationId="{6BEC15D0-C842-4F0F-AC6C-B4B7AE9BC660}"/>
          </ac:spMkLst>
        </pc:spChg>
        <pc:spChg chg="add mod">
          <ac:chgData name="Phil Coughlan (DEDJTR)" userId="7a28fe5e-bf93-4f7c-b138-848607fc2bcd" providerId="ADAL" clId="{5FFA2E99-04AA-4C70-9BA2-B45131FF9A2F}" dt="2018-10-11T05:05:54.614" v="270" actId="1076"/>
          <ac:spMkLst>
            <pc:docMk/>
            <pc:sldMk cId="1871911088" sldId="261"/>
            <ac:spMk id="10" creationId="{9A48A9E8-394F-42E3-AABE-2035FB4FAF63}"/>
          </ac:spMkLst>
        </pc:spChg>
        <pc:spChg chg="add mod">
          <ac:chgData name="Phil Coughlan (DEDJTR)" userId="7a28fe5e-bf93-4f7c-b138-848607fc2bcd" providerId="ADAL" clId="{5FFA2E99-04AA-4C70-9BA2-B45131FF9A2F}" dt="2018-10-11T05:05:54.614" v="270" actId="1076"/>
          <ac:spMkLst>
            <pc:docMk/>
            <pc:sldMk cId="1871911088" sldId="261"/>
            <ac:spMk id="11" creationId="{9232B99C-CF0F-446A-AD42-2ADA5843CE15}"/>
          </ac:spMkLst>
        </pc:spChg>
        <pc:spChg chg="add mod">
          <ac:chgData name="Phil Coughlan (DEDJTR)" userId="7a28fe5e-bf93-4f7c-b138-848607fc2bcd" providerId="ADAL" clId="{5FFA2E99-04AA-4C70-9BA2-B45131FF9A2F}" dt="2018-10-11T05:05:54.614" v="270" actId="1076"/>
          <ac:spMkLst>
            <pc:docMk/>
            <pc:sldMk cId="1871911088" sldId="261"/>
            <ac:spMk id="12" creationId="{8D1DFA47-9CBF-4CC4-89AF-01464050F391}"/>
          </ac:spMkLst>
        </pc:spChg>
        <pc:picChg chg="add mod">
          <ac:chgData name="Phil Coughlan (DEDJTR)" userId="7a28fe5e-bf93-4f7c-b138-848607fc2bcd" providerId="ADAL" clId="{5FFA2E99-04AA-4C70-9BA2-B45131FF9A2F}" dt="2018-10-11T05:05:54.614" v="270" actId="1076"/>
          <ac:picMkLst>
            <pc:docMk/>
            <pc:sldMk cId="1871911088" sldId="261"/>
            <ac:picMk id="9" creationId="{E14DEB34-1F01-4701-83F1-FEA9B3EA8F5E}"/>
          </ac:picMkLst>
        </pc:picChg>
      </pc:sldChg>
      <pc:sldChg chg="del">
        <pc:chgData name="Phil Coughlan (DEDJTR)" userId="7a28fe5e-bf93-4f7c-b138-848607fc2bcd" providerId="ADAL" clId="{5FFA2E99-04AA-4C70-9BA2-B45131FF9A2F}" dt="2018-10-11T05:07:18.948" v="278" actId="2696"/>
        <pc:sldMkLst>
          <pc:docMk/>
          <pc:sldMk cId="2885523424" sldId="262"/>
        </pc:sldMkLst>
      </pc:sldChg>
      <pc:sldChg chg="del">
        <pc:chgData name="Phil Coughlan (DEDJTR)" userId="7a28fe5e-bf93-4f7c-b138-848607fc2bcd" providerId="ADAL" clId="{5FFA2E99-04AA-4C70-9BA2-B45131FF9A2F}" dt="2018-10-11T05:07:25.636" v="279" actId="2696"/>
        <pc:sldMkLst>
          <pc:docMk/>
          <pc:sldMk cId="1935458284" sldId="263"/>
        </pc:sldMkLst>
      </pc:sldChg>
      <pc:sldChg chg="modSp add">
        <pc:chgData name="Phil Coughlan (DEDJTR)" userId="7a28fe5e-bf93-4f7c-b138-848607fc2bcd" providerId="ADAL" clId="{5FFA2E99-04AA-4C70-9BA2-B45131FF9A2F}" dt="2018-10-11T05:11:24.531" v="450" actId="20577"/>
        <pc:sldMkLst>
          <pc:docMk/>
          <pc:sldMk cId="4022739346" sldId="264"/>
        </pc:sldMkLst>
        <pc:spChg chg="mod">
          <ac:chgData name="Phil Coughlan (DEDJTR)" userId="7a28fe5e-bf93-4f7c-b138-848607fc2bcd" providerId="ADAL" clId="{5FFA2E99-04AA-4C70-9BA2-B45131FF9A2F}" dt="2018-10-11T05:11:24.531" v="450" actId="20577"/>
          <ac:spMkLst>
            <pc:docMk/>
            <pc:sldMk cId="4022739346" sldId="264"/>
            <ac:spMk id="6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5:06:17.015" v="277" actId="20577"/>
          <ac:spMkLst>
            <pc:docMk/>
            <pc:sldMk cId="4022739346" sldId="264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07:59.697" v="285" actId="20577"/>
          <ac:spMkLst>
            <pc:docMk/>
            <pc:sldMk cId="4022739346" sldId="264"/>
            <ac:spMk id="11" creationId="{9232B99C-CF0F-446A-AD42-2ADA5843CE15}"/>
          </ac:spMkLst>
        </pc:spChg>
        <pc:spChg chg="mod">
          <ac:chgData name="Phil Coughlan (DEDJTR)" userId="7a28fe5e-bf93-4f7c-b138-848607fc2bcd" providerId="ADAL" clId="{5FFA2E99-04AA-4C70-9BA2-B45131FF9A2F}" dt="2018-10-11T05:07:57.008" v="283" actId="20577"/>
          <ac:spMkLst>
            <pc:docMk/>
            <pc:sldMk cId="4022739346" sldId="264"/>
            <ac:spMk id="12" creationId="{8D1DFA47-9CBF-4CC4-89AF-01464050F391}"/>
          </ac:spMkLst>
        </pc:spChg>
      </pc:sldChg>
      <pc:sldChg chg="modSp add">
        <pc:chgData name="Phil Coughlan (DEDJTR)" userId="7a28fe5e-bf93-4f7c-b138-848607fc2bcd" providerId="ADAL" clId="{5FFA2E99-04AA-4C70-9BA2-B45131FF9A2F}" dt="2018-10-11T05:14:30.309" v="504" actId="20577"/>
        <pc:sldMkLst>
          <pc:docMk/>
          <pc:sldMk cId="4203425419" sldId="265"/>
        </pc:sldMkLst>
        <pc:spChg chg="mod">
          <ac:chgData name="Phil Coughlan (DEDJTR)" userId="7a28fe5e-bf93-4f7c-b138-848607fc2bcd" providerId="ADAL" clId="{5FFA2E99-04AA-4C70-9BA2-B45131FF9A2F}" dt="2018-10-11T05:11:37.077" v="468" actId="20577"/>
          <ac:spMkLst>
            <pc:docMk/>
            <pc:sldMk cId="4203425419" sldId="265"/>
            <ac:spMk id="6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5:14:30.309" v="504" actId="20577"/>
          <ac:spMkLst>
            <pc:docMk/>
            <pc:sldMk cId="4203425419" sldId="265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08:29.039" v="313" actId="790"/>
          <ac:spMkLst>
            <pc:docMk/>
            <pc:sldMk cId="4203425419" sldId="265"/>
            <ac:spMk id="8" creationId="{6BEC15D0-C842-4F0F-AC6C-B4B7AE9BC660}"/>
          </ac:spMkLst>
        </pc:spChg>
        <pc:spChg chg="mod">
          <ac:chgData name="Phil Coughlan (DEDJTR)" userId="7a28fe5e-bf93-4f7c-b138-848607fc2bcd" providerId="ADAL" clId="{5FFA2E99-04AA-4C70-9BA2-B45131FF9A2F}" dt="2018-10-11T05:10:50.673" v="418" actId="20577"/>
          <ac:spMkLst>
            <pc:docMk/>
            <pc:sldMk cId="4203425419" sldId="265"/>
            <ac:spMk id="11" creationId="{9232B99C-CF0F-446A-AD42-2ADA5843CE15}"/>
          </ac:spMkLst>
        </pc:spChg>
        <pc:spChg chg="mod">
          <ac:chgData name="Phil Coughlan (DEDJTR)" userId="7a28fe5e-bf93-4f7c-b138-848607fc2bcd" providerId="ADAL" clId="{5FFA2E99-04AA-4C70-9BA2-B45131FF9A2F}" dt="2018-10-11T05:10:45.141" v="408" actId="20577"/>
          <ac:spMkLst>
            <pc:docMk/>
            <pc:sldMk cId="4203425419" sldId="265"/>
            <ac:spMk id="12" creationId="{8D1DFA47-9CBF-4CC4-89AF-01464050F391}"/>
          </ac:spMkLst>
        </pc:spChg>
      </pc:sldChg>
      <pc:sldChg chg="delSp modSp add">
        <pc:chgData name="Phil Coughlan (DEDJTR)" userId="7a28fe5e-bf93-4f7c-b138-848607fc2bcd" providerId="ADAL" clId="{5FFA2E99-04AA-4C70-9BA2-B45131FF9A2F}" dt="2018-10-11T05:17:32.950" v="561" actId="14100"/>
        <pc:sldMkLst>
          <pc:docMk/>
          <pc:sldMk cId="3330564234" sldId="266"/>
        </pc:sldMkLst>
        <pc:spChg chg="mod">
          <ac:chgData name="Phil Coughlan (DEDJTR)" userId="7a28fe5e-bf93-4f7c-b138-848607fc2bcd" providerId="ADAL" clId="{5FFA2E99-04AA-4C70-9BA2-B45131FF9A2F}" dt="2018-10-11T05:16:56.770" v="544" actId="20577"/>
          <ac:spMkLst>
            <pc:docMk/>
            <pc:sldMk cId="3330564234" sldId="266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12:33.842" v="474" actId="20577"/>
          <ac:spMkLst>
            <pc:docMk/>
            <pc:sldMk cId="3330564234" sldId="266"/>
            <ac:spMk id="8" creationId="{6BEC15D0-C842-4F0F-AC6C-B4B7AE9BC660}"/>
          </ac:spMkLst>
        </pc:spChg>
        <pc:spChg chg="mod">
          <ac:chgData name="Phil Coughlan (DEDJTR)" userId="7a28fe5e-bf93-4f7c-b138-848607fc2bcd" providerId="ADAL" clId="{5FFA2E99-04AA-4C70-9BA2-B45131FF9A2F}" dt="2018-10-11T05:17:32.950" v="561" actId="14100"/>
          <ac:spMkLst>
            <pc:docMk/>
            <pc:sldMk cId="3330564234" sldId="266"/>
            <ac:spMk id="10" creationId="{9A48A9E8-394F-42E3-AABE-2035FB4FAF63}"/>
          </ac:spMkLst>
        </pc:spChg>
        <pc:spChg chg="mod">
          <ac:chgData name="Phil Coughlan (DEDJTR)" userId="7a28fe5e-bf93-4f7c-b138-848607fc2bcd" providerId="ADAL" clId="{5FFA2E99-04AA-4C70-9BA2-B45131FF9A2F}" dt="2018-10-11T05:17:32.950" v="561" actId="14100"/>
          <ac:spMkLst>
            <pc:docMk/>
            <pc:sldMk cId="3330564234" sldId="266"/>
            <ac:spMk id="11" creationId="{9232B99C-CF0F-446A-AD42-2ADA5843CE15}"/>
          </ac:spMkLst>
        </pc:spChg>
        <pc:spChg chg="del">
          <ac:chgData name="Phil Coughlan (DEDJTR)" userId="7a28fe5e-bf93-4f7c-b138-848607fc2bcd" providerId="ADAL" clId="{5FFA2E99-04AA-4C70-9BA2-B45131FF9A2F}" dt="2018-10-11T05:17:05.477" v="546" actId="478"/>
          <ac:spMkLst>
            <pc:docMk/>
            <pc:sldMk cId="3330564234" sldId="266"/>
            <ac:spMk id="12" creationId="{8D1DFA47-9CBF-4CC4-89AF-01464050F391}"/>
          </ac:spMkLst>
        </pc:spChg>
        <pc:picChg chg="del">
          <ac:chgData name="Phil Coughlan (DEDJTR)" userId="7a28fe5e-bf93-4f7c-b138-848607fc2bcd" providerId="ADAL" clId="{5FFA2E99-04AA-4C70-9BA2-B45131FF9A2F}" dt="2018-10-11T05:17:03.519" v="545" actId="478"/>
          <ac:picMkLst>
            <pc:docMk/>
            <pc:sldMk cId="3330564234" sldId="266"/>
            <ac:picMk id="9" creationId="{E14DEB34-1F01-4701-83F1-FEA9B3EA8F5E}"/>
          </ac:picMkLst>
        </pc:picChg>
      </pc:sldChg>
      <pc:sldChg chg="modSp add">
        <pc:chgData name="Phil Coughlan (DEDJTR)" userId="7a28fe5e-bf93-4f7c-b138-848607fc2bcd" providerId="ADAL" clId="{5FFA2E99-04AA-4C70-9BA2-B45131FF9A2F}" dt="2018-10-11T05:19:12.103" v="597" actId="20577"/>
        <pc:sldMkLst>
          <pc:docMk/>
          <pc:sldMk cId="4293339457" sldId="267"/>
        </pc:sldMkLst>
        <pc:spChg chg="mod">
          <ac:chgData name="Phil Coughlan (DEDJTR)" userId="7a28fe5e-bf93-4f7c-b138-848607fc2bcd" providerId="ADAL" clId="{5FFA2E99-04AA-4C70-9BA2-B45131FF9A2F}" dt="2018-10-11T05:19:12.103" v="597" actId="20577"/>
          <ac:spMkLst>
            <pc:docMk/>
            <pc:sldMk cId="4293339457" sldId="267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17:49.558" v="574" actId="20577"/>
          <ac:spMkLst>
            <pc:docMk/>
            <pc:sldMk cId="4293339457" sldId="267"/>
            <ac:spMk id="8" creationId="{6BEC15D0-C842-4F0F-AC6C-B4B7AE9BC6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0084-912C-4E66-88D8-672BA69B1F80}" type="datetimeFigureOut">
              <a:rPr lang="fr-FR" smtClean="0"/>
              <a:t>12/11/2018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C7C2-D450-4468-BD6D-3FD16A9CB7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9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7E8E-B3DA-446C-94C1-7A51454554CE}" type="datetimeFigureOut">
              <a:rPr lang="fr-FR" smtClean="0"/>
              <a:t>12/11/2018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F12F-1F19-482F-980B-344806BCCE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4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486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48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48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98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98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9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9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9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9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83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F12F-1F19-482F-980B-344806BCCE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83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12190095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52284" y="787414"/>
            <a:ext cx="11189110" cy="1792153"/>
          </a:xfrm>
          <a:noFill/>
        </p:spPr>
        <p:txBody>
          <a:bodyPr anchor="ctr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Enter </a:t>
            </a:r>
            <a:r>
              <a:rPr lang="fr-FR" dirty="0" err="1"/>
              <a:t>title</a:t>
            </a:r>
            <a:r>
              <a:rPr lang="fr-FR" dirty="0"/>
              <a:t> of tutorial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284" y="3867272"/>
            <a:ext cx="11189110" cy="4789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 XXX -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1980" y="4346224"/>
            <a:ext cx="11189414" cy="774416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r-FR" dirty="0"/>
              <a:t>Place - Date</a:t>
            </a:r>
          </a:p>
        </p:txBody>
      </p:sp>
    </p:spTree>
    <p:extLst>
      <p:ext uri="{BB962C8B-B14F-4D97-AF65-F5344CB8AC3E}">
        <p14:creationId xmlns:p14="http://schemas.microsoft.com/office/powerpoint/2010/main" val="13043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82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565624" y="909848"/>
            <a:ext cx="4169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2018</a:t>
            </a:r>
          </a:p>
          <a:p>
            <a:pPr marL="0" algn="just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tutorial has been prepared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upon the work of CIGRE and its Working Groups. If it is used in total or in part, proper reference and credit should be given to CIGRE.</a:t>
            </a:r>
            <a:endParaRPr lang="fr-FR" sz="160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65624" y="3429000"/>
            <a:ext cx="4169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Disclaimer notice</a:t>
            </a:r>
          </a:p>
          <a:p>
            <a:pPr marL="0" algn="l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algn="l" defTabSz="914400" rtl="0" eaLnBrk="1" latinLnBrk="0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“CIGRE gives no warranty or assurance about the contents of this publication, nor does it accept any responsibility, as to the accuracy or exhaustiveness of the information.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implied warranties and conditions are excluded to the maximum extent permitted by law”.</a:t>
            </a:r>
            <a:endParaRPr lang="fr-FR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12937" y="2869724"/>
            <a:ext cx="313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Copyright &amp; </a:t>
            </a:r>
            <a:r>
              <a:rPr lang="fr-FR" sz="24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 notice</a:t>
            </a:r>
          </a:p>
        </p:txBody>
      </p:sp>
    </p:spTree>
    <p:extLst>
      <p:ext uri="{BB962C8B-B14F-4D97-AF65-F5344CB8AC3E}">
        <p14:creationId xmlns:p14="http://schemas.microsoft.com/office/powerpoint/2010/main" val="12506470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1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25970" y="1620462"/>
            <a:ext cx="7747000" cy="48466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fr-FR" dirty="0"/>
              <a:t>Enter </a:t>
            </a:r>
            <a:r>
              <a:rPr lang="fr-FR" dirty="0" err="1"/>
              <a:t>chapters</a:t>
            </a:r>
            <a:r>
              <a:rPr lang="fr-FR" dirty="0"/>
              <a:t> / sections</a:t>
            </a:r>
          </a:p>
        </p:txBody>
      </p:sp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3987841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16008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87" y="701340"/>
            <a:ext cx="7553325" cy="35575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800" b="1" baseline="0"/>
            </a:lvl1pPr>
          </a:lstStyle>
          <a:p>
            <a:pPr lvl="0"/>
            <a:r>
              <a:rPr lang="fr-FR" dirty="0"/>
              <a:t>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67675" y="4403726"/>
            <a:ext cx="7553325" cy="954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 b="1"/>
            </a:lvl1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9488" y="5751870"/>
            <a:ext cx="8574344" cy="560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/>
              <a:t>Tutorial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CIGRE Paris Session 2018 - date</a:t>
            </a:r>
          </a:p>
        </p:txBody>
      </p:sp>
    </p:spTree>
    <p:extLst>
      <p:ext uri="{BB962C8B-B14F-4D97-AF65-F5344CB8AC3E}">
        <p14:creationId xmlns:p14="http://schemas.microsoft.com/office/powerpoint/2010/main" val="86786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525464" y="2285999"/>
            <a:ext cx="8951912" cy="3933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6648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 hasCustomPrompt="1"/>
          </p:nvPr>
        </p:nvSpPr>
        <p:spPr>
          <a:xfrm>
            <a:off x="525463" y="1900349"/>
            <a:ext cx="8951912" cy="44339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0356906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</p:spPr>
        <p:txBody>
          <a:bodyPr anchor="b">
            <a:normAutofit/>
          </a:bodyPr>
          <a:lstStyle>
            <a:lvl1pPr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graphique 3"/>
          <p:cNvSpPr>
            <a:spLocks noGrp="1"/>
          </p:cNvSpPr>
          <p:nvPr>
            <p:ph type="chart" sz="quarter" idx="12" hasCustomPrompt="1"/>
          </p:nvPr>
        </p:nvSpPr>
        <p:spPr>
          <a:xfrm>
            <a:off x="525464" y="1906757"/>
            <a:ext cx="8951912" cy="45116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7616628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7148516" y="446972"/>
            <a:ext cx="4774779" cy="2258485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7128174" y="2901545"/>
            <a:ext cx="4795121" cy="256823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6294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3456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20"/>
          <p:cNvSpPr>
            <a:spLocks noGrp="1"/>
          </p:cNvSpPr>
          <p:nvPr>
            <p:ph type="title" hasCustomPrompt="1"/>
          </p:nvPr>
        </p:nvSpPr>
        <p:spPr>
          <a:xfrm>
            <a:off x="6117737" y="1363287"/>
            <a:ext cx="4774779" cy="175239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6097395" y="3211940"/>
            <a:ext cx="4795121" cy="229108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" y="1363287"/>
            <a:ext cx="5114897" cy="549471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573089"/>
            <a:ext cx="8696325" cy="48577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39328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59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1026" y="5667411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1 -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 hasCustomPrompt="1"/>
          </p:nvPr>
        </p:nvSpPr>
        <p:spPr>
          <a:xfrm>
            <a:off x="511175" y="1457325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652" y="565448"/>
            <a:ext cx="8696325" cy="515158"/>
          </a:xfrm>
        </p:spPr>
        <p:txBody>
          <a:bodyPr>
            <a:no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5061" y="5660008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2 -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5005210" y="1449922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811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8951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700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55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60" r:id="rId5"/>
    <p:sldLayoutId id="2147483662" r:id="rId6"/>
    <p:sldLayoutId id="2147483661" r:id="rId7"/>
    <p:sldLayoutId id="2147483663" r:id="rId8"/>
    <p:sldLayoutId id="2147483666" r:id="rId9"/>
    <p:sldLayoutId id="2147483665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fr-FR" sz="1800" b="1" kern="1200" dirty="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1980" y="1555949"/>
            <a:ext cx="11189110" cy="478952"/>
          </a:xfrm>
        </p:spPr>
        <p:txBody>
          <a:bodyPr/>
          <a:lstStyle/>
          <a:p>
            <a:r>
              <a:rPr lang="en-AU" dirty="0"/>
              <a:t>Presented</a:t>
            </a:r>
            <a:r>
              <a:rPr lang="fr-FR" dirty="0"/>
              <a:t> by Andrew Halley - </a:t>
            </a:r>
            <a:r>
              <a:rPr lang="en-AU" dirty="0"/>
              <a:t>Convener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1676" y="2367132"/>
            <a:ext cx="11189414" cy="774416"/>
          </a:xfrm>
        </p:spPr>
        <p:txBody>
          <a:bodyPr/>
          <a:lstStyle/>
          <a:p>
            <a:r>
              <a:rPr lang="en-AU" dirty="0"/>
              <a:t>Hobart – 15/11/2018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38" y="-1"/>
            <a:ext cx="4843762" cy="68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970" y="1146592"/>
            <a:ext cx="8707042" cy="4461190"/>
          </a:xfrm>
        </p:spPr>
        <p:txBody>
          <a:bodyPr anchor="t" anchorCtr="0">
            <a:normAutofit/>
          </a:bodyPr>
          <a:lstStyle/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AutoNum type="alphaUcParenBoth" startAt="3"/>
            </a:pPr>
            <a:r>
              <a:rPr lang="en-AU" sz="1800" dirty="0" smtClean="0"/>
              <a:t>Paris </a:t>
            </a:r>
            <a:r>
              <a:rPr lang="en-AU" sz="1800" dirty="0"/>
              <a:t>General Session 2018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800" b="0" dirty="0" smtClean="0"/>
              <a:t>Five papers accepted and presented in Paris.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800" b="0" dirty="0" smtClean="0"/>
              <a:t>Notable interest observed during SC C4 Poster Session.</a:t>
            </a:r>
            <a:endParaRPr lang="en-AU" sz="1800" b="0" dirty="0"/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AutoNum type="alphaUcParenBoth" startAt="3"/>
            </a:pPr>
            <a:r>
              <a:rPr lang="en-AU" sz="1800" dirty="0" smtClean="0"/>
              <a:t>Ongoing contributions to WG and other industry activities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800" b="0" dirty="0" smtClean="0"/>
              <a:t>Nineteen (19) CIGRE Australia members are represented on active C4 WG.</a:t>
            </a:r>
            <a:endParaRPr lang="en-AU" sz="1800" b="0" dirty="0"/>
          </a:p>
          <a:p>
            <a:pPr lvl="2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Have implemented a ‘shadow working group’ for C2/C4.41 due to the level of interest from Australia.</a:t>
            </a:r>
          </a:p>
          <a:p>
            <a:pPr lvl="2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600" dirty="0" smtClean="0"/>
              <a:t>“</a:t>
            </a:r>
            <a:r>
              <a:rPr lang="en-AU" sz="1600" i="1" dirty="0" smtClean="0"/>
              <a:t>Impact </a:t>
            </a:r>
            <a:r>
              <a:rPr lang="en-AU" sz="1600" i="1" dirty="0"/>
              <a:t>of high penetration of inverter based generation on system inertia of </a:t>
            </a:r>
            <a:r>
              <a:rPr lang="en-AU" sz="1600" i="1" dirty="0" smtClean="0"/>
              <a:t>networks</a:t>
            </a:r>
            <a:r>
              <a:rPr lang="en-AU" sz="1600" dirty="0" smtClean="0"/>
              <a:t>”.</a:t>
            </a:r>
            <a:endParaRPr lang="en-AU" sz="1600" b="0" dirty="0"/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800" b="0" dirty="0"/>
              <a:t>AU C4 </a:t>
            </a:r>
            <a:r>
              <a:rPr lang="en-AU" sz="1800" b="0" dirty="0" smtClean="0"/>
              <a:t>members are actively involved in preparation of two ‘Green Books’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800" b="0" dirty="0" smtClean="0"/>
              <a:t>AU C4 members continue to support the work of Standards Australia and the International Electrotechnical Commission (IEC).</a:t>
            </a:r>
            <a:endParaRPr lang="en-AU" sz="1800" b="0" dirty="0"/>
          </a:p>
          <a:p>
            <a:pPr marL="342900" indent="-342900" algn="l">
              <a:buAutoNum type="alphaUcParenBoth" startAt="3"/>
            </a:pPr>
            <a:endParaRPr lang="en-AU" sz="1800" dirty="0"/>
          </a:p>
          <a:p>
            <a:pPr marL="342900" indent="-342900" algn="l">
              <a:buAutoNum type="alphaUcParenBoth" startAt="3"/>
            </a:pPr>
            <a:endParaRPr lang="en-AU" sz="1800" dirty="0" smtClean="0"/>
          </a:p>
          <a:p>
            <a:pPr marL="342900" indent="-342900" algn="l">
              <a:buAutoNum type="alphaUcParenBoth" startAt="3"/>
            </a:pPr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en-AU" sz="2000" dirty="0"/>
          </a:p>
          <a:p>
            <a:pPr algn="l"/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fr-FR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497365"/>
            <a:ext cx="6934028" cy="55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AU/NZ </a:t>
            </a:r>
            <a:r>
              <a:rPr lang="en-AU" dirty="0"/>
              <a:t>Activities</a:t>
            </a:r>
          </a:p>
        </p:txBody>
      </p:sp>
      <p:pic>
        <p:nvPicPr>
          <p:cNvPr id="4098" name="Picture 2" descr="Image result for map of austral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2734" r="6123" b="4736"/>
          <a:stretch/>
        </p:blipFill>
        <p:spPr bwMode="auto">
          <a:xfrm>
            <a:off x="9006435" y="497365"/>
            <a:ext cx="2589452" cy="21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849274" y="1359462"/>
            <a:ext cx="1027689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ight Arrow 8"/>
          <p:cNvSpPr/>
          <p:nvPr/>
        </p:nvSpPr>
        <p:spPr>
          <a:xfrm rot="5400000">
            <a:off x="9806198" y="2749944"/>
            <a:ext cx="1027689" cy="31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6140765" y="927682"/>
            <a:ext cx="27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Knowledge and learnings in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9408676" y="3572429"/>
            <a:ext cx="182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Knowledge and learnings out</a:t>
            </a:r>
          </a:p>
          <a:p>
            <a:pPr algn="ctr"/>
            <a:r>
              <a:rPr lang="en-AU" dirty="0" smtClean="0"/>
              <a:t>(our experiences)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478980" y="1202398"/>
            <a:ext cx="164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CIGRE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10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729" y="873940"/>
            <a:ext cx="6512760" cy="5171715"/>
          </a:xfrm>
        </p:spPr>
        <p:txBody>
          <a:bodyPr>
            <a:normAutofit/>
          </a:bodyPr>
          <a:lstStyle/>
          <a:p>
            <a:pPr algn="l"/>
            <a:r>
              <a:rPr lang="en-AU" sz="2000" dirty="0"/>
              <a:t>Technical </a:t>
            </a:r>
            <a:r>
              <a:rPr lang="en-AU" sz="2000" dirty="0" smtClean="0"/>
              <a:t>Brochures (Published in 2018)</a:t>
            </a:r>
            <a:endParaRPr lang="en-AU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500" b="0" dirty="0"/>
              <a:t>TB 716: 	System conditions for and probability of </a:t>
            </a:r>
            <a:r>
              <a:rPr lang="en-AU" sz="1500" b="0" dirty="0" smtClean="0"/>
              <a:t>			out-of-phase</a:t>
            </a:r>
            <a:r>
              <a:rPr lang="en-AU" sz="1500" b="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500" b="0" dirty="0"/>
              <a:t>TB </a:t>
            </a:r>
            <a:r>
              <a:rPr lang="en-AU" sz="1500" b="0" dirty="0" smtClean="0"/>
              <a:t>718</a:t>
            </a:r>
            <a:r>
              <a:rPr lang="en-AU" sz="1400" b="0" dirty="0" smtClean="0"/>
              <a:t>(*)</a:t>
            </a:r>
            <a:r>
              <a:rPr lang="en-AU" sz="1500" b="0" dirty="0" smtClean="0"/>
              <a:t>: </a:t>
            </a:r>
            <a:r>
              <a:rPr lang="en-AU" sz="1500" b="0" dirty="0"/>
              <a:t>	Benchmarking of power quality performance </a:t>
            </a:r>
            <a:r>
              <a:rPr lang="en-AU" sz="1500" b="0" dirty="0" smtClean="0"/>
              <a:t>		in </a:t>
            </a:r>
            <a:r>
              <a:rPr lang="en-AU" sz="1500" b="0" dirty="0"/>
              <a:t>transmission systems.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500" b="0" dirty="0"/>
              <a:t>TB 719: 	Power </a:t>
            </a:r>
            <a:r>
              <a:rPr lang="en-AU" sz="1500" b="0" dirty="0" smtClean="0"/>
              <a:t>quality </a:t>
            </a:r>
            <a:r>
              <a:rPr lang="en-AU" sz="1500" b="0" dirty="0"/>
              <a:t>and EMC issues associated </a:t>
            </a:r>
            <a:r>
              <a:rPr lang="en-AU" sz="1500" b="0" dirty="0" smtClean="0"/>
              <a:t>			with </a:t>
            </a:r>
            <a:r>
              <a:rPr lang="en-AU" sz="1500" b="0" dirty="0"/>
              <a:t>future electricity networks.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500" b="0" dirty="0"/>
              <a:t>TB </a:t>
            </a:r>
            <a:r>
              <a:rPr lang="en-AU" sz="1500" b="0" dirty="0" smtClean="0"/>
              <a:t>727</a:t>
            </a:r>
            <a:r>
              <a:rPr lang="en-AU" sz="1400" b="0" dirty="0" smtClean="0"/>
              <a:t>(*)</a:t>
            </a:r>
            <a:r>
              <a:rPr lang="en-AU" sz="1500" b="0" dirty="0" smtClean="0"/>
              <a:t>: </a:t>
            </a:r>
            <a:r>
              <a:rPr lang="en-AU" sz="1500" b="0" dirty="0"/>
              <a:t>	Modelling and dynamic performance of </a:t>
            </a:r>
            <a:r>
              <a:rPr lang="en-AU" sz="1500" b="0" dirty="0" smtClean="0"/>
              <a:t>			inverter </a:t>
            </a:r>
            <a:r>
              <a:rPr lang="en-AU" sz="1500" b="0" dirty="0"/>
              <a:t>based generation in power system </a:t>
            </a:r>
            <a:r>
              <a:rPr lang="en-AU" sz="1500" b="0" dirty="0" smtClean="0"/>
              <a:t>			transmission </a:t>
            </a:r>
            <a:r>
              <a:rPr lang="en-AU" sz="1500" b="0" dirty="0"/>
              <a:t>and distribution studies.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500" b="0" dirty="0"/>
              <a:t>TB 736: 	Power system test cases for EMT type </a:t>
            </a:r>
            <a:r>
              <a:rPr lang="en-AU" sz="1500" b="0" dirty="0" smtClean="0"/>
              <a:t>			simulation </a:t>
            </a:r>
            <a:r>
              <a:rPr lang="en-AU" sz="1500" b="0" dirty="0"/>
              <a:t>studies</a:t>
            </a:r>
            <a:r>
              <a:rPr lang="en-AU" sz="1500" b="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500" b="0" dirty="0" smtClean="0"/>
              <a:t>TB 742:	</a:t>
            </a:r>
            <a:r>
              <a:rPr lang="en-US" sz="1500" b="0" dirty="0"/>
              <a:t>(C2/C4 </a:t>
            </a:r>
            <a:r>
              <a:rPr lang="en-US" sz="1500" b="0" dirty="0" smtClean="0"/>
              <a:t>JWG)</a:t>
            </a:r>
            <a:r>
              <a:rPr lang="en-AU" sz="1500" b="0" dirty="0" smtClean="0"/>
              <a:t> </a:t>
            </a:r>
            <a:r>
              <a:rPr lang="en-US" sz="1500" b="0" dirty="0" smtClean="0"/>
              <a:t>A </a:t>
            </a:r>
            <a:r>
              <a:rPr lang="en-US" sz="1500" b="0" dirty="0"/>
              <a:t>proposed framework for </a:t>
            </a:r>
            <a:r>
              <a:rPr lang="en-US" sz="1500" b="0" dirty="0" smtClean="0"/>
              <a:t>			coordinated power system </a:t>
            </a:r>
            <a:r>
              <a:rPr lang="en-US" sz="1500" b="0" dirty="0"/>
              <a:t>stability </a:t>
            </a:r>
            <a:r>
              <a:rPr lang="en-US" sz="1500" b="0" dirty="0" smtClean="0"/>
              <a:t>control </a:t>
            </a:r>
          </a:p>
          <a:p>
            <a:pPr algn="l"/>
            <a:r>
              <a:rPr lang="en-AU" sz="2000" dirty="0" smtClean="0"/>
              <a:t>Technical </a:t>
            </a:r>
            <a:r>
              <a:rPr lang="en-AU" sz="2000" dirty="0"/>
              <a:t>Brochures </a:t>
            </a:r>
            <a:r>
              <a:rPr lang="en-AU" sz="2000" dirty="0" smtClean="0"/>
              <a:t>(Imminent)</a:t>
            </a:r>
            <a:endParaRPr lang="en-AU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500" b="0" dirty="0"/>
              <a:t>TB </a:t>
            </a:r>
            <a:r>
              <a:rPr lang="en-AU" sz="1500" b="0" dirty="0" smtClean="0"/>
              <a:t>7XX</a:t>
            </a:r>
            <a:r>
              <a:rPr lang="en-AU" sz="1400" b="0" dirty="0" smtClean="0"/>
              <a:t>(*)</a:t>
            </a:r>
            <a:r>
              <a:rPr lang="en-AU" sz="1500" b="0" dirty="0" smtClean="0"/>
              <a:t>: </a:t>
            </a:r>
            <a:r>
              <a:rPr lang="en-AU" sz="1500" b="0" dirty="0"/>
              <a:t>	</a:t>
            </a:r>
            <a:r>
              <a:rPr lang="en-AU" sz="1500" b="0" dirty="0" smtClean="0"/>
              <a:t>Understanding </a:t>
            </a:r>
            <a:r>
              <a:rPr lang="en-AU" sz="1500" b="0" dirty="0"/>
              <a:t>of the geomagnetic storm </a:t>
            </a:r>
            <a:r>
              <a:rPr lang="en-AU" sz="1500" b="0" dirty="0" smtClean="0"/>
              <a:t>			environment </a:t>
            </a:r>
            <a:r>
              <a:rPr lang="en-AU" sz="1500" b="0" dirty="0"/>
              <a:t>for high voltage power grids.</a:t>
            </a:r>
          </a:p>
          <a:p>
            <a:pPr algn="l"/>
            <a:endParaRPr lang="fr-FR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463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/>
              <a:t>2018 </a:t>
            </a:r>
            <a:r>
              <a:rPr lang="en-AU" sz="2800" dirty="0"/>
              <a:t>Deliverables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931438" y="1939571"/>
            <a:ext cx="4758117" cy="3042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64950" y="1465043"/>
            <a:ext cx="469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 smtClean="0"/>
              <a:t>Planned Technical Brochure Publications for 2018</a:t>
            </a:r>
            <a:endParaRPr lang="en-AU" u="sng" dirty="0"/>
          </a:p>
        </p:txBody>
      </p:sp>
      <p:sp>
        <p:nvSpPr>
          <p:cNvPr id="3" name="Rectangle 2"/>
          <p:cNvSpPr/>
          <p:nvPr/>
        </p:nvSpPr>
        <p:spPr>
          <a:xfrm>
            <a:off x="6931438" y="5137870"/>
            <a:ext cx="307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(*) indicates AU-C4 involvement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33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606" y="1035780"/>
            <a:ext cx="6843392" cy="4877930"/>
          </a:xfrm>
        </p:spPr>
        <p:txBody>
          <a:bodyPr anchor="t" anchorCtr="0">
            <a:normAutofit/>
          </a:bodyPr>
          <a:lstStyle/>
          <a:p>
            <a:pPr algn="l"/>
            <a:r>
              <a:rPr lang="en-AU" sz="2400" dirty="0" smtClean="0"/>
              <a:t>CIGRE Science and Engineering Journal</a:t>
            </a:r>
            <a:endParaRPr lang="en-AU" sz="2400" dirty="0"/>
          </a:p>
          <a:p>
            <a:pPr algn="l"/>
            <a:r>
              <a:rPr lang="en-AU" sz="1500" b="0" dirty="0" smtClean="0"/>
              <a:t>The journal is intended to broaden CIGRE’s publication of scientific articles of interest to members and industry.</a:t>
            </a:r>
          </a:p>
          <a:p>
            <a:pPr algn="l">
              <a:spcAft>
                <a:spcPts val="1200"/>
              </a:spcAft>
            </a:pPr>
            <a:r>
              <a:rPr lang="en-AU" sz="1500" b="0" dirty="0" smtClean="0"/>
              <a:t>Access to the CSE Journal is </a:t>
            </a:r>
            <a:r>
              <a:rPr lang="en-AU" sz="1500" u="sng" dirty="0" smtClean="0"/>
              <a:t>ABSOLUTELY </a:t>
            </a:r>
            <a:r>
              <a:rPr lang="en-AU" sz="1500" u="sng" dirty="0"/>
              <a:t>FREE! </a:t>
            </a:r>
            <a:r>
              <a:rPr lang="en-AU" sz="1500" u="sng" dirty="0" smtClean="0"/>
              <a:t>@ https</a:t>
            </a:r>
            <a:r>
              <a:rPr lang="en-AU" sz="1500" u="sng" dirty="0"/>
              <a:t>://e-cigre.org</a:t>
            </a:r>
            <a:endParaRPr lang="en-AU" sz="1500" u="sng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600" dirty="0" smtClean="0"/>
              <a:t>June 2018: </a:t>
            </a:r>
            <a:r>
              <a:rPr lang="en-AU" sz="1600" dirty="0"/>
              <a:t>	</a:t>
            </a:r>
            <a:r>
              <a:rPr lang="en-AU" sz="1600" dirty="0" smtClean="0"/>
              <a:t>Joint Publication, SC C4 and C2 (*)</a:t>
            </a:r>
          </a:p>
          <a:p>
            <a:pPr algn="l"/>
            <a:r>
              <a:rPr lang="en-AU" sz="1500" dirty="0"/>
              <a:t>	</a:t>
            </a:r>
            <a:r>
              <a:rPr lang="en-AU" sz="1500" dirty="0" smtClean="0"/>
              <a:t>	“</a:t>
            </a:r>
            <a:r>
              <a:rPr lang="en-US" sz="1400" b="0" i="1" dirty="0" smtClean="0"/>
              <a:t>Effects </a:t>
            </a:r>
            <a:r>
              <a:rPr lang="en-US" sz="1400" b="0" i="1" dirty="0"/>
              <a:t>of increasing power electronics based </a:t>
            </a:r>
            <a:r>
              <a:rPr lang="en-US" sz="1400" b="0" i="1" dirty="0" smtClean="0"/>
              <a:t>			technology </a:t>
            </a:r>
            <a:r>
              <a:rPr lang="en-US" sz="1400" b="0" i="1" dirty="0"/>
              <a:t>on power system </a:t>
            </a:r>
            <a:r>
              <a:rPr lang="en-US" sz="1400" b="0" i="1" dirty="0" smtClean="0"/>
              <a:t>					stability</a:t>
            </a:r>
            <a:r>
              <a:rPr lang="en-US" sz="1400" b="0" i="1" dirty="0"/>
              <a:t>: Performance and </a:t>
            </a:r>
            <a:r>
              <a:rPr lang="en-US" sz="1400" b="0" i="1" dirty="0" smtClean="0"/>
              <a:t>operations</a:t>
            </a:r>
            <a:r>
              <a:rPr lang="en-US" sz="1400" dirty="0" smtClean="0"/>
              <a:t>”</a:t>
            </a:r>
            <a:endParaRPr lang="en-AU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600" dirty="0" smtClean="0"/>
              <a:t>Throughout 2017, ten C4 related papers were published.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600" dirty="0" smtClean="0"/>
              <a:t>Expect at least this number by close of 2018, some examples:</a:t>
            </a:r>
            <a:endParaRPr lang="en-A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System </a:t>
            </a:r>
            <a:r>
              <a:rPr lang="en-US" sz="1400" b="0" dirty="0"/>
              <a:t>inertia and Rate of Change of </a:t>
            </a:r>
            <a:r>
              <a:rPr lang="en-US" sz="1400" b="0" dirty="0" smtClean="0"/>
              <a:t>Frequency (RoCoF</a:t>
            </a:r>
            <a:r>
              <a:rPr lang="en-US" sz="1400" b="0" dirty="0"/>
              <a:t>) </a:t>
            </a:r>
            <a:r>
              <a:rPr lang="en-US" sz="1400" b="0" dirty="0" smtClean="0"/>
              <a:t>with increasing </a:t>
            </a:r>
            <a:r>
              <a:rPr lang="en-US" sz="1400" b="0" dirty="0"/>
              <a:t>non-synchronous renewable energy </a:t>
            </a:r>
            <a:r>
              <a:rPr lang="en-US" sz="1400" b="0" dirty="0" smtClean="0"/>
              <a:t>penetration.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Providing primary frequency </a:t>
            </a:r>
            <a:r>
              <a:rPr lang="en-US" sz="1400" b="0" dirty="0" smtClean="0"/>
              <a:t>response </a:t>
            </a:r>
            <a:r>
              <a:rPr lang="en-US" sz="1400" b="0" dirty="0"/>
              <a:t>from photovoltaic power </a:t>
            </a:r>
            <a:r>
              <a:rPr lang="en-US" sz="1400" b="0" dirty="0" smtClean="0"/>
              <a:t>plants.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Analysis of reduced order models representing active distribution grids in power system stability </a:t>
            </a:r>
            <a:r>
              <a:rPr lang="en-US" sz="1400" b="0" dirty="0" smtClean="0"/>
              <a:t>studies.</a:t>
            </a:r>
            <a:endParaRPr lang="fr-FR" sz="1400" b="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466821"/>
            <a:ext cx="6934028" cy="544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/>
              <a:t>2018 </a:t>
            </a:r>
            <a:r>
              <a:rPr lang="en-AU" sz="2800" dirty="0"/>
              <a:t>Deliverables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16" y="458729"/>
            <a:ext cx="3581400" cy="5067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8191" y="5690013"/>
            <a:ext cx="4827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Relevant to Australia? Absolute no brainer!</a:t>
            </a:r>
            <a:endParaRPr lang="en-A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067" y="2484254"/>
            <a:ext cx="9085744" cy="1076241"/>
          </a:xfrm>
        </p:spPr>
        <p:txBody>
          <a:bodyPr anchor="t" anchorCtr="0">
            <a:normAutofit fontScale="92500" lnSpcReduction="20000"/>
          </a:bodyPr>
          <a:lstStyle/>
          <a:p>
            <a:pPr algn="l"/>
            <a:r>
              <a:rPr lang="en-AU" sz="2400" dirty="0" smtClean="0"/>
              <a:t>Thankyou and please enjoy your stay in Hobart.</a:t>
            </a:r>
          </a:p>
          <a:p>
            <a:pPr algn="l"/>
            <a:endParaRPr lang="en-AU" sz="2400" b="0" dirty="0"/>
          </a:p>
          <a:p>
            <a:pPr algn="l"/>
            <a:r>
              <a:rPr lang="en-AU" sz="2400" b="0" dirty="0" smtClean="0"/>
              <a:t>Andrew Halley, AU C4 Convenor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8898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3987841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20" y="1280789"/>
            <a:ext cx="7238366" cy="43235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678370" y="546393"/>
            <a:ext cx="3987841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SC C4 </a:t>
            </a:r>
            <a:r>
              <a:rPr lang="en-AU" dirty="0" smtClean="0"/>
              <a:t>- Scope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286243" y="1483101"/>
            <a:ext cx="338247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/>
              <a:t>Power </a:t>
            </a:r>
            <a:r>
              <a:rPr lang="en-AU" b="1" dirty="0" smtClean="0"/>
              <a:t>quality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 smtClean="0"/>
              <a:t>Electromagnetic </a:t>
            </a:r>
            <a:r>
              <a:rPr lang="en-AU" b="1" dirty="0"/>
              <a:t>Compatibility and Interference (EMC/EMI</a:t>
            </a:r>
            <a:r>
              <a:rPr lang="en-AU" b="1" dirty="0" smtClean="0"/>
              <a:t>)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 smtClean="0"/>
              <a:t>Insulation Co‐ordination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b="1" dirty="0" smtClean="0"/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 smtClean="0"/>
              <a:t>Lightning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 smtClean="0"/>
              <a:t>Power </a:t>
            </a:r>
            <a:r>
              <a:rPr lang="en-AU" b="1" dirty="0"/>
              <a:t>Systems Dynamics and Numerical </a:t>
            </a:r>
            <a:r>
              <a:rPr lang="en-AU" b="1" dirty="0" smtClean="0"/>
              <a:t>Analysis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082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097341"/>
            <a:ext cx="6880510" cy="4580389"/>
          </a:xfrm>
        </p:spPr>
        <p:txBody>
          <a:bodyPr anchor="t" anchorCtr="0">
            <a:normAutofit fontScale="92500" lnSpcReduction="20000"/>
          </a:bodyPr>
          <a:lstStyle/>
          <a:p>
            <a:pPr algn="l">
              <a:spcAft>
                <a:spcPts val="600"/>
              </a:spcAft>
            </a:pPr>
            <a:r>
              <a:rPr lang="en-AU" sz="2000" dirty="0" smtClean="0"/>
              <a:t>Highlight #1: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The role of distribution and transmission operators?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/>
              <a:t>Question from audience member </a:t>
            </a:r>
            <a:r>
              <a:rPr lang="en-AU" sz="1600" b="0" dirty="0" smtClean="0"/>
              <a:t>during C2 Meeting.</a:t>
            </a:r>
            <a:endParaRPr lang="en-AU" sz="1600" b="0" dirty="0"/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“Who is looking after overall grid stability?”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/>
              <a:t>Concept of joint planning and information sharing </a:t>
            </a:r>
            <a:r>
              <a:rPr lang="en-AU" sz="1600" b="0" dirty="0" smtClean="0"/>
              <a:t>now </a:t>
            </a:r>
            <a:r>
              <a:rPr lang="en-AU" sz="1600" b="0" dirty="0"/>
              <a:t>being openly discussed as issues for many countries</a:t>
            </a:r>
            <a:r>
              <a:rPr lang="en-AU" sz="1600" b="0" dirty="0" smtClean="0"/>
              <a:t>.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Raises a further question: Who has all the information necessary to manage overall grid stability?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Modelling and performance management of distributed (embedded) energy resources is already a very significant issue which will continue to develop.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Australia </a:t>
            </a:r>
            <a:r>
              <a:rPr lang="en-AU" sz="1600" b="0" dirty="0" smtClean="0"/>
              <a:t>is </a:t>
            </a:r>
            <a:r>
              <a:rPr lang="en-AU" sz="1600" b="0" dirty="0" smtClean="0"/>
              <a:t>well aware of the issues and has commenced with the development of some practical solutions, e.g. ARENA project to develop an improved composite load model inclusive of PV characteristics.</a:t>
            </a:r>
            <a:endParaRPr lang="en-AU" sz="1600" b="0" dirty="0"/>
          </a:p>
          <a:p>
            <a:pPr algn="l"/>
            <a:endParaRPr lang="fr-FR" sz="2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3987841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Paris</a:t>
            </a:r>
            <a:r>
              <a:rPr lang="fr-FR" dirty="0"/>
              <a:t> Session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69" y="401668"/>
            <a:ext cx="3651110" cy="519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9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097341"/>
            <a:ext cx="7358800" cy="4580389"/>
          </a:xfrm>
        </p:spPr>
        <p:txBody>
          <a:bodyPr anchor="t" anchorCtr="0">
            <a:normAutofit fontScale="92500" lnSpcReduction="10000"/>
          </a:bodyPr>
          <a:lstStyle/>
          <a:p>
            <a:pPr algn="l"/>
            <a:r>
              <a:rPr lang="en-AU" sz="2000" dirty="0" smtClean="0"/>
              <a:t>Highlight #2: 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Global realisation that inertia and system strength are significant issues.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The need for and specification of synchronous condensers is being actively talked about.  </a:t>
            </a:r>
            <a:r>
              <a:rPr lang="en-AU" sz="1600" b="0" dirty="0" smtClean="0"/>
              <a:t>An </a:t>
            </a:r>
            <a:r>
              <a:rPr lang="en-AU" sz="1600" b="0" dirty="0" smtClean="0"/>
              <a:t>almost defunct technology is </a:t>
            </a:r>
            <a:r>
              <a:rPr lang="en-AU" sz="1600" b="0" dirty="0" smtClean="0"/>
              <a:t>now seeing </a:t>
            </a:r>
            <a:r>
              <a:rPr lang="en-AU" sz="1600" b="0" dirty="0" smtClean="0"/>
              <a:t>a resurgence!</a:t>
            </a:r>
            <a:endParaRPr lang="en-AU" sz="1600" b="0" dirty="0"/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Frequency control and managing rate of change of frequency (ROCOF) are being seen as issues requiring appropriate consideration, even on continental Europe.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How to deliver frequency control services from solar and wind farms has become a mainstream topic.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The use of energy storage technologies (batteries and super capacitors) to supplement generation based frequency control is an idea gaining traction.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600" b="0" dirty="0" smtClean="0"/>
              <a:t>Again, Australia is at the forefront (if not leading) developments in some of these areas, e.g. </a:t>
            </a:r>
            <a:r>
              <a:rPr lang="en-AU" sz="1600" b="0" dirty="0"/>
              <a:t>Hornsdale Power </a:t>
            </a:r>
            <a:r>
              <a:rPr lang="en-AU" sz="1600" b="0" dirty="0" smtClean="0"/>
              <a:t>Reserve.</a:t>
            </a:r>
            <a:endParaRPr lang="fr-FR" sz="1600" b="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3987841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Paris</a:t>
            </a:r>
            <a:r>
              <a:rPr lang="fr-FR" dirty="0"/>
              <a:t> Session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24" y="499189"/>
            <a:ext cx="2825977" cy="2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13" y="3649720"/>
            <a:ext cx="1568009" cy="195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485" y="4215951"/>
            <a:ext cx="1776275" cy="13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9665300" y="2718923"/>
            <a:ext cx="299111" cy="8253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0170652" y="2848188"/>
            <a:ext cx="1163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Not all MW are equal!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9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573871" cy="4566650"/>
          </a:xfrm>
        </p:spPr>
        <p:txBody>
          <a:bodyPr anchor="t" anchorCtr="0">
            <a:normAutofit fontScale="92500"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AU" sz="2000" dirty="0" smtClean="0"/>
              <a:t>SC C4 Working Groups (WG)</a:t>
            </a:r>
            <a:endParaRPr lang="en-AU" sz="2000" dirty="0"/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‒"/>
            </a:pPr>
            <a:r>
              <a:rPr lang="en-AU" sz="1700" b="0" dirty="0" smtClean="0"/>
              <a:t>WGs are the ‘engine room’ of CIGRE.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‒"/>
            </a:pPr>
            <a:r>
              <a:rPr lang="en-AU" sz="1700" b="0" dirty="0" smtClean="0"/>
              <a:t>At August 2018, 29 WGs involving study committee (SC) C4.</a:t>
            </a:r>
          </a:p>
          <a:p>
            <a:pPr lvl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AU" sz="1700" b="0" dirty="0" smtClean="0"/>
              <a:t>Breakdown by sub-topic:</a:t>
            </a:r>
          </a:p>
          <a:p>
            <a:pPr lvl="0" algn="l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500" dirty="0" smtClean="0"/>
              <a:t>	</a:t>
            </a:r>
            <a:r>
              <a:rPr lang="en-AU" sz="1300" dirty="0" smtClean="0"/>
              <a:t>Power </a:t>
            </a:r>
            <a:r>
              <a:rPr lang="en-AU" sz="1300" dirty="0"/>
              <a:t>quality, 4</a:t>
            </a:r>
          </a:p>
          <a:p>
            <a:pPr lvl="0" algn="l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300" dirty="0" smtClean="0"/>
              <a:t>	Electromagnetic </a:t>
            </a:r>
            <a:r>
              <a:rPr lang="en-AU" sz="1300" dirty="0"/>
              <a:t>Compatibility and Interference (EMC/EMI), 4</a:t>
            </a:r>
          </a:p>
          <a:p>
            <a:pPr lvl="0" algn="l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300" dirty="0" smtClean="0"/>
              <a:t>	Insulation </a:t>
            </a:r>
            <a:r>
              <a:rPr lang="en-AU" sz="1300" dirty="0"/>
              <a:t>Co‐ordination, 5</a:t>
            </a:r>
          </a:p>
          <a:p>
            <a:pPr lvl="0" algn="l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300" dirty="0" smtClean="0"/>
              <a:t>	Lightning</a:t>
            </a:r>
            <a:r>
              <a:rPr lang="en-AU" sz="1300" dirty="0"/>
              <a:t>, 6</a:t>
            </a:r>
          </a:p>
          <a:p>
            <a:pPr lvl="0" algn="l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300" dirty="0" smtClean="0"/>
              <a:t>	Power </a:t>
            </a:r>
            <a:r>
              <a:rPr lang="en-AU" sz="1300" dirty="0"/>
              <a:t>Systems Dynamics and Numerical Analysis, 10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AU" sz="1700" b="0" dirty="0" smtClean="0"/>
              <a:t>Increasing dominance of inverter connected renewable energy systems is driving significant activity in C4.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‒"/>
            </a:pPr>
            <a:r>
              <a:rPr lang="en-AU" sz="1700" b="0" dirty="0" smtClean="0"/>
              <a:t>Australia has representatives on eight (8) WG’s at present.</a:t>
            </a:r>
            <a:endParaRPr lang="en-AU" sz="1700" dirty="0"/>
          </a:p>
          <a:p>
            <a:pPr algn="l"/>
            <a:endParaRPr lang="en-AU" sz="1800" dirty="0"/>
          </a:p>
          <a:p>
            <a:pPr algn="l"/>
            <a:endParaRPr lang="fr-FR" sz="2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499189"/>
            <a:ext cx="6934028" cy="5284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International </a:t>
            </a:r>
            <a:r>
              <a:rPr lang="en-AU" dirty="0"/>
              <a:t>Activities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33" y="661030"/>
            <a:ext cx="4498610" cy="34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1833" y="4215950"/>
            <a:ext cx="4498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u="sng" dirty="0" smtClean="0"/>
              <a:t>Stats at end of 2017: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/>
              <a:t>C4 had the highest number of people on WGs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/>
              <a:t>C4 had the most women on WGs.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2034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7520639" cy="4566650"/>
          </a:xfrm>
        </p:spPr>
        <p:txBody>
          <a:bodyPr anchor="t" anchorCtr="0"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AU" sz="2000" dirty="0" smtClean="0"/>
              <a:t>Examples of WGs with direct relevance for Australia</a:t>
            </a:r>
            <a:endParaRPr lang="en-AU" sz="2000" dirty="0"/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1600" dirty="0"/>
              <a:t>WG </a:t>
            </a:r>
            <a:r>
              <a:rPr lang="en-AU" sz="1600" dirty="0" smtClean="0"/>
              <a:t>C4.23	</a:t>
            </a:r>
            <a:r>
              <a:rPr lang="en-AU" sz="1600" b="0" dirty="0"/>
              <a:t>Guide to </a:t>
            </a:r>
            <a:r>
              <a:rPr lang="en-AU" sz="1600" b="0" dirty="0" smtClean="0"/>
              <a:t>procedures </a:t>
            </a:r>
            <a:r>
              <a:rPr lang="en-AU" sz="1600" b="0" dirty="0"/>
              <a:t>for </a:t>
            </a:r>
            <a:r>
              <a:rPr lang="en-AU" sz="1600" b="0" dirty="0" smtClean="0"/>
              <a:t>estimating </a:t>
            </a:r>
            <a:r>
              <a:rPr lang="en-AU" sz="1600" b="0" dirty="0"/>
              <a:t>the </a:t>
            </a:r>
            <a:r>
              <a:rPr lang="en-AU" sz="1600" b="0" dirty="0" smtClean="0"/>
              <a:t>lightning 				performance </a:t>
            </a:r>
            <a:r>
              <a:rPr lang="en-AU" sz="1600" b="0" dirty="0"/>
              <a:t>of </a:t>
            </a:r>
            <a:r>
              <a:rPr lang="en-AU" sz="1600" b="0" dirty="0" smtClean="0"/>
              <a:t>transmission lines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1600" dirty="0" smtClean="0"/>
              <a:t>WG C4.44	</a:t>
            </a:r>
            <a:r>
              <a:rPr lang="en-AU" sz="1600" b="0" dirty="0" smtClean="0"/>
              <a:t>EMC </a:t>
            </a:r>
            <a:r>
              <a:rPr lang="en-AU" sz="1600" b="0" dirty="0"/>
              <a:t>for </a:t>
            </a:r>
            <a:r>
              <a:rPr lang="en-AU" sz="1600" b="0" dirty="0" smtClean="0"/>
              <a:t>large photovoltaic systems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1600" dirty="0" smtClean="0"/>
              <a:t>WG C4.47	</a:t>
            </a:r>
            <a:r>
              <a:rPr lang="en-AU" sz="1600" b="0" dirty="0" smtClean="0"/>
              <a:t>Power system resilience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1600" dirty="0" smtClean="0"/>
              <a:t>JWG C4/B4.38	</a:t>
            </a:r>
            <a:r>
              <a:rPr lang="en-AU" sz="1600" b="0" dirty="0" smtClean="0"/>
              <a:t>Network modelling </a:t>
            </a:r>
            <a:r>
              <a:rPr lang="en-AU" sz="1600" b="0" dirty="0"/>
              <a:t>for </a:t>
            </a:r>
            <a:r>
              <a:rPr lang="en-AU" sz="1600" b="0" dirty="0" smtClean="0"/>
              <a:t>harmonic studies.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1600" dirty="0"/>
              <a:t>JWG </a:t>
            </a:r>
            <a:r>
              <a:rPr lang="en-AU" sz="1600" dirty="0" smtClean="0"/>
              <a:t>A1/C4.52 	</a:t>
            </a:r>
            <a:r>
              <a:rPr lang="en-AU" sz="1600" b="0" dirty="0" smtClean="0"/>
              <a:t>Wind </a:t>
            </a:r>
            <a:r>
              <a:rPr lang="en-AU" sz="1600" b="0" dirty="0"/>
              <a:t>generators and frequency-active power control of </a:t>
            </a:r>
            <a:r>
              <a:rPr lang="en-AU" sz="1600" b="0" dirty="0" smtClean="0"/>
              <a:t>			power systems.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1600" dirty="0"/>
              <a:t>JWG </a:t>
            </a:r>
            <a:r>
              <a:rPr lang="en-AU" sz="1600" dirty="0" smtClean="0"/>
              <a:t>B5/C4.61	</a:t>
            </a:r>
            <a:r>
              <a:rPr lang="en-AU" sz="1600" b="0" dirty="0"/>
              <a:t>Impact of </a:t>
            </a:r>
            <a:r>
              <a:rPr lang="en-AU" sz="1600" b="0" dirty="0" smtClean="0"/>
              <a:t>low inertia network </a:t>
            </a:r>
            <a:r>
              <a:rPr lang="en-AU" sz="1600" b="0" dirty="0"/>
              <a:t>on </a:t>
            </a:r>
            <a:r>
              <a:rPr lang="en-AU" sz="1600" b="0" dirty="0" smtClean="0"/>
              <a:t>protection </a:t>
            </a:r>
            <a:r>
              <a:rPr lang="en-AU" sz="1600" b="0" dirty="0"/>
              <a:t>and </a:t>
            </a:r>
            <a:r>
              <a:rPr lang="en-AU" sz="1600" b="0" dirty="0" smtClean="0"/>
              <a:t>control.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1600" dirty="0"/>
              <a:t>JWG C2/C4.41</a:t>
            </a:r>
            <a:r>
              <a:rPr lang="en-AU" sz="1600" dirty="0" smtClean="0"/>
              <a:t>	</a:t>
            </a:r>
            <a:r>
              <a:rPr lang="en-AU" sz="1600" b="0" dirty="0" smtClean="0"/>
              <a:t>Impact </a:t>
            </a:r>
            <a:r>
              <a:rPr lang="en-AU" sz="1600" b="0" dirty="0"/>
              <a:t>of high penetration of inverter-based generation </a:t>
            </a:r>
            <a:r>
              <a:rPr lang="en-AU" sz="1600" b="0" dirty="0" smtClean="0"/>
              <a:t>			on </a:t>
            </a:r>
            <a:r>
              <a:rPr lang="en-AU" sz="1600" b="0" dirty="0"/>
              <a:t>system inertia of </a:t>
            </a:r>
            <a:r>
              <a:rPr lang="en-AU" sz="1600" b="0" dirty="0" smtClean="0"/>
              <a:t>networks.</a:t>
            </a:r>
            <a:endParaRPr lang="fr-FR" sz="1600" b="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499189"/>
            <a:ext cx="6934028" cy="5284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International </a:t>
            </a:r>
            <a:r>
              <a:rPr lang="en-AU" dirty="0"/>
              <a:t>Activities</a:t>
            </a:r>
          </a:p>
        </p:txBody>
      </p:sp>
      <p:sp>
        <p:nvSpPr>
          <p:cNvPr id="3" name="AutoShape 2" descr="Image result for CIGRE Green Book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8" y="623087"/>
            <a:ext cx="3114012" cy="486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7520639" cy="4566650"/>
          </a:xfrm>
        </p:spPr>
        <p:txBody>
          <a:bodyPr anchor="t" anchorCtr="0"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AU" sz="2000" dirty="0" smtClean="0"/>
              <a:t>Green Books (</a:t>
            </a:r>
            <a:r>
              <a:rPr lang="en-AU" sz="2000" dirty="0"/>
              <a:t>i</a:t>
            </a:r>
            <a:r>
              <a:rPr lang="en-AU" sz="2000" dirty="0" smtClean="0"/>
              <a:t>n progress)</a:t>
            </a:r>
            <a:endParaRPr lang="en-AU" sz="2000" dirty="0"/>
          </a:p>
          <a:p>
            <a:pPr lvl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AU" sz="1800" b="0" dirty="0" smtClean="0"/>
              <a:t>Are the CIGRE flagship reference, intended to describe the ‘state of the art’.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AU" sz="1800" dirty="0" smtClean="0"/>
              <a:t>“</a:t>
            </a:r>
            <a:r>
              <a:rPr lang="en-AU" sz="1800" i="1" dirty="0" smtClean="0"/>
              <a:t>Electricity </a:t>
            </a:r>
            <a:r>
              <a:rPr lang="en-AU" sz="1800" i="1" dirty="0"/>
              <a:t>Supply Systems of the </a:t>
            </a:r>
            <a:r>
              <a:rPr lang="en-AU" sz="1800" i="1" dirty="0" smtClean="0"/>
              <a:t>Future</a:t>
            </a:r>
            <a:r>
              <a:rPr lang="en-AU" sz="1800" dirty="0" smtClean="0"/>
              <a:t>”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AU" sz="1600" b="0" dirty="0" smtClean="0"/>
              <a:t>C4 </a:t>
            </a:r>
            <a:r>
              <a:rPr lang="en-AU" sz="1600" b="0" dirty="0"/>
              <a:t>will provide a complete </a:t>
            </a:r>
            <a:r>
              <a:rPr lang="en-AU" sz="1600" b="0" dirty="0" smtClean="0"/>
              <a:t>section </a:t>
            </a:r>
            <a:r>
              <a:rPr lang="en-AU" sz="1600" b="0" dirty="0"/>
              <a:t>on </a:t>
            </a:r>
            <a:r>
              <a:rPr lang="en-AU" sz="1600" b="0" dirty="0" smtClean="0"/>
              <a:t>foreseeable and potential system </a:t>
            </a:r>
            <a:r>
              <a:rPr lang="en-AU" sz="1600" b="0" dirty="0"/>
              <a:t>technical performance </a:t>
            </a:r>
            <a:r>
              <a:rPr lang="en-AU" sz="1600" b="0" dirty="0" smtClean="0"/>
              <a:t>issues.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AU" sz="1600" dirty="0" smtClean="0"/>
              <a:t>Australian input to Chapter 13 “System Dynamics”.</a:t>
            </a:r>
            <a:endParaRPr lang="en-AU" sz="1600" dirty="0"/>
          </a:p>
          <a:p>
            <a:pPr lvl="2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AU" sz="1600" b="0" dirty="0" smtClean="0"/>
              <a:t>Publication </a:t>
            </a:r>
            <a:r>
              <a:rPr lang="en-AU" sz="1600" b="0" dirty="0"/>
              <a:t>is due in August 2020.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AU" sz="1800" dirty="0" smtClean="0"/>
              <a:t>“</a:t>
            </a:r>
            <a:r>
              <a:rPr lang="en-AU" sz="1800" i="1" dirty="0" smtClean="0"/>
              <a:t>FACTS Devices</a:t>
            </a:r>
            <a:r>
              <a:rPr lang="en-AU" sz="1800" dirty="0" smtClean="0"/>
              <a:t>”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AU" sz="1600" b="0" dirty="0" smtClean="0"/>
              <a:t>Publication </a:t>
            </a:r>
            <a:r>
              <a:rPr lang="en-AU" sz="1600" b="0" dirty="0"/>
              <a:t>is being led by SC </a:t>
            </a:r>
            <a:r>
              <a:rPr lang="en-AU" sz="1600" b="0" dirty="0" smtClean="0"/>
              <a:t>B4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AU" sz="1600" b="0" dirty="0" smtClean="0"/>
              <a:t>C4 </a:t>
            </a:r>
            <a:r>
              <a:rPr lang="en-AU" sz="1600" b="0" dirty="0"/>
              <a:t>providing specific technical </a:t>
            </a:r>
            <a:r>
              <a:rPr lang="en-AU" sz="1600" b="0" dirty="0" smtClean="0"/>
              <a:t>input on “Commissioning tests for FACTS devices” (chapter lead is from Australia!).</a:t>
            </a:r>
            <a:endParaRPr lang="en-AU" sz="1600" b="0" dirty="0"/>
          </a:p>
          <a:p>
            <a:pPr algn="l"/>
            <a:endParaRPr lang="fr-FR" sz="2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499189"/>
            <a:ext cx="6934028" cy="5284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International </a:t>
            </a:r>
            <a:r>
              <a:rPr lang="en-AU" dirty="0"/>
              <a:t>Activities</a:t>
            </a:r>
          </a:p>
        </p:txBody>
      </p:sp>
      <p:sp>
        <p:nvSpPr>
          <p:cNvPr id="3" name="AutoShape 2" descr="Image result for CIGRE Green Book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28" y="1518237"/>
            <a:ext cx="2285032" cy="34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970" y="1127265"/>
            <a:ext cx="6700218" cy="4566650"/>
          </a:xfrm>
        </p:spPr>
        <p:txBody>
          <a:bodyPr anchor="t" anchorCtr="0">
            <a:normAutofit fontScale="92500" lnSpcReduction="20000"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AU" sz="2000" dirty="0" smtClean="0"/>
              <a:t>Significant upcoming events</a:t>
            </a:r>
          </a:p>
          <a:p>
            <a:pPr lvl="0" algn="l">
              <a:spcBef>
                <a:spcPts val="1200"/>
              </a:spcBef>
              <a:spcAft>
                <a:spcPts val="1200"/>
              </a:spcAft>
            </a:pPr>
            <a:r>
              <a:rPr lang="en-AU" sz="2000" dirty="0"/>
              <a:t>CIGRE Symposium </a:t>
            </a:r>
            <a:r>
              <a:rPr lang="en-AU" sz="2000" dirty="0" smtClean="0"/>
              <a:t>2019 (3-6 June), </a:t>
            </a:r>
            <a:r>
              <a:rPr lang="en-AU" sz="2000" dirty="0"/>
              <a:t>Aalborg, Denmark</a:t>
            </a:r>
            <a:r>
              <a:rPr lang="en-AU" sz="2000" dirty="0" smtClean="0"/>
              <a:t>,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AU" sz="1800" b="0" dirty="0"/>
              <a:t>“</a:t>
            </a:r>
            <a:r>
              <a:rPr lang="en-AU" sz="1800" b="0" i="1" dirty="0"/>
              <a:t>Going Offshore – Challenges of the future power grid</a:t>
            </a:r>
            <a:r>
              <a:rPr lang="en-AU" sz="1800" b="0" dirty="0" smtClean="0"/>
              <a:t>”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AU" sz="1800" b="0" dirty="0" smtClean="0"/>
              <a:t>C4 is the lead Study Committee.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AU" sz="1800" b="0" dirty="0" smtClean="0"/>
              <a:t>Receipt of abstracts has now closed.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AU" sz="1800" b="0" dirty="0" smtClean="0"/>
              <a:t>Aware (so far) of one abstract accepted from Australia.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AU" sz="1800" dirty="0" smtClean="0"/>
              <a:t>“</a:t>
            </a:r>
            <a:r>
              <a:rPr lang="en-AU" sz="1600" dirty="0" smtClean="0"/>
              <a:t>Procurement of pumped storage system strength services to increase the hosting capacity of non-synchronous generation: A Tasmanian Case Study</a:t>
            </a:r>
            <a:r>
              <a:rPr lang="en-AU" sz="1800" dirty="0" smtClean="0"/>
              <a:t>”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AU" sz="1800" b="0" dirty="0"/>
              <a:t>Submitted by Christopher Wembridge (Hydro Tasmania) and Daniel Fracalossi (TasNetworks</a:t>
            </a:r>
            <a:r>
              <a:rPr lang="en-AU" sz="1800" b="0" dirty="0" smtClean="0"/>
              <a:t>).</a:t>
            </a:r>
            <a:endParaRPr lang="en-AU" sz="1800" b="0" dirty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endParaRPr lang="en-AU" sz="1800" dirty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endParaRPr lang="en-AU" sz="180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</a:pPr>
            <a:endParaRPr lang="en-AU" sz="1800" b="0" dirty="0"/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en-AU" sz="20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499189"/>
            <a:ext cx="6934028" cy="5284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International </a:t>
            </a:r>
            <a:r>
              <a:rPr lang="en-AU" dirty="0"/>
              <a:t>Activities</a:t>
            </a:r>
          </a:p>
        </p:txBody>
      </p:sp>
      <p:sp>
        <p:nvSpPr>
          <p:cNvPr id="3" name="AutoShape 2" descr="Image result for CIGRE Green Book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99" y="1027688"/>
            <a:ext cx="4283213" cy="36209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60361" y="4861765"/>
            <a:ext cx="359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Event includes a one day tour of the ANHOLT offshore wind farm.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8394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970" y="1229632"/>
            <a:ext cx="6786747" cy="4640789"/>
          </a:xfrm>
        </p:spPr>
        <p:txBody>
          <a:bodyPr anchor="t" anchorCtr="0">
            <a:norm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AutoNum type="alphaUcParenBoth"/>
            </a:pPr>
            <a:r>
              <a:rPr lang="en-AU" sz="1800" dirty="0" smtClean="0"/>
              <a:t>   AU-C4 </a:t>
            </a:r>
            <a:r>
              <a:rPr lang="en-AU" sz="1800" dirty="0"/>
              <a:t>Technical Seminar – 13/14 August 2018</a:t>
            </a:r>
          </a:p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en-AU" sz="2000" dirty="0" smtClean="0"/>
              <a:t>	“</a:t>
            </a:r>
            <a:r>
              <a:rPr lang="en-AU" sz="2000" i="1" dirty="0"/>
              <a:t>Application of synchrophasor solutions for </a:t>
            </a:r>
            <a:r>
              <a:rPr lang="en-AU" sz="2000" i="1" dirty="0" smtClean="0"/>
              <a:t>	the </a:t>
            </a:r>
            <a:r>
              <a:rPr lang="en-AU" sz="2000" i="1" dirty="0"/>
              <a:t>monitoring and control of power </a:t>
            </a:r>
            <a:r>
              <a:rPr lang="en-AU" sz="2000" i="1" dirty="0" smtClean="0"/>
              <a:t>systems”</a:t>
            </a:r>
            <a:endParaRPr lang="en-AU" sz="2000" dirty="0"/>
          </a:p>
          <a:p>
            <a:pPr lvl="1">
              <a:lnSpc>
                <a:spcPct val="105000"/>
              </a:lnSpc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800" b="0" dirty="0" smtClean="0"/>
              <a:t>Held at the University of Wollongong, Innovation Campus.</a:t>
            </a:r>
            <a:endParaRPr lang="en-AU" sz="1800" b="0" dirty="0"/>
          </a:p>
          <a:p>
            <a:pPr lvl="1">
              <a:lnSpc>
                <a:spcPct val="105000"/>
              </a:lnSpc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800" b="0" dirty="0" smtClean="0"/>
              <a:t>Fortunate </a:t>
            </a:r>
            <a:r>
              <a:rPr lang="en-AU" sz="1800" b="0" dirty="0"/>
              <a:t>to obtain the support of three international guest </a:t>
            </a:r>
            <a:r>
              <a:rPr lang="en-AU" sz="1800" b="0" dirty="0" smtClean="0"/>
              <a:t>speakers from the University of Manitoba and </a:t>
            </a:r>
            <a:r>
              <a:rPr lang="en-AU" sz="1800" b="0" dirty="0" err="1" smtClean="0"/>
              <a:t>Teshmont</a:t>
            </a:r>
            <a:r>
              <a:rPr lang="en-AU" sz="1800" b="0" dirty="0" smtClean="0"/>
              <a:t> (Canada). </a:t>
            </a:r>
          </a:p>
          <a:p>
            <a:pPr lvl="1">
              <a:lnSpc>
                <a:spcPct val="105000"/>
              </a:lnSpc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800" b="0" dirty="0"/>
              <a:t>B</a:t>
            </a:r>
            <a:r>
              <a:rPr lang="en-AU" sz="1800" b="0" dirty="0" smtClean="0"/>
              <a:t>ased </a:t>
            </a:r>
            <a:r>
              <a:rPr lang="en-AU" sz="1800" b="0" dirty="0"/>
              <a:t>on CIGRE Technical Brochure </a:t>
            </a:r>
            <a:r>
              <a:rPr lang="en-AU" sz="1800" b="0" dirty="0" smtClean="0"/>
              <a:t>702</a:t>
            </a:r>
          </a:p>
          <a:p>
            <a:pPr lvl="1">
              <a:lnSpc>
                <a:spcPct val="105000"/>
              </a:lnSpc>
              <a:spcAft>
                <a:spcPts val="500"/>
              </a:spcAft>
              <a:buFont typeface="Arial" panose="020B0604020202020204" pitchFamily="34" charset="0"/>
              <a:buChar char="‒"/>
            </a:pPr>
            <a:r>
              <a:rPr lang="en-AU" sz="1800" b="0" dirty="0"/>
              <a:t>The course covered technical fundamentals together with practical applications </a:t>
            </a:r>
            <a:r>
              <a:rPr lang="en-AU" sz="1800" b="0" dirty="0" smtClean="0"/>
              <a:t>of Phasor Measurement Units (PMU) and associated technologies including communication systems.</a:t>
            </a:r>
            <a:endParaRPr lang="en-AU" sz="1800" b="0" dirty="0"/>
          </a:p>
          <a:p>
            <a:pPr algn="l"/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en-AU" sz="2000" dirty="0"/>
          </a:p>
          <a:p>
            <a:pPr algn="l"/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fr-FR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553355"/>
            <a:ext cx="6934028" cy="55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AU/NZ </a:t>
            </a:r>
            <a:r>
              <a:rPr lang="en-AU" dirty="0"/>
              <a:t>Activities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46" y="493618"/>
            <a:ext cx="4070502" cy="27136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44" y="3318232"/>
            <a:ext cx="4070503" cy="23090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838</Words>
  <Application>Microsoft Office PowerPoint</Application>
  <PresentationFormat>Custom</PresentationFormat>
  <Paragraphs>159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Edition CIGRE</dc:creator>
  <cp:lastModifiedBy>Andrew Halley</cp:lastModifiedBy>
  <cp:revision>105</cp:revision>
  <cp:lastPrinted>2018-10-22T06:07:25Z</cp:lastPrinted>
  <dcterms:created xsi:type="dcterms:W3CDTF">2016-05-24T14:40:41Z</dcterms:created>
  <dcterms:modified xsi:type="dcterms:W3CDTF">2018-11-11T23:29:11Z</dcterms:modified>
</cp:coreProperties>
</file>