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0" r:id="rId2"/>
    <p:sldId id="261" r:id="rId3"/>
    <p:sldId id="269" r:id="rId4"/>
    <p:sldId id="264" r:id="rId5"/>
    <p:sldId id="266" r:id="rId6"/>
    <p:sldId id="268" r:id="rId7"/>
    <p:sldId id="26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4F"/>
    <a:srgbClr val="F2672D"/>
    <a:srgbClr val="41AD49"/>
    <a:srgbClr val="0FB3BD"/>
    <a:srgbClr val="11668F"/>
    <a:srgbClr val="F0D611"/>
    <a:srgbClr val="24DABC"/>
    <a:srgbClr val="FFFFFF"/>
    <a:srgbClr val="1CA891"/>
    <a:srgbClr val="178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9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70084-912C-4E66-88D8-672BA69B1F80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C7C2-D450-4468-BD6D-3FD16A9CB7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991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C7E8E-B3DA-446C-94C1-7A51454554CE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F12F-1F19-482F-980B-344806BCCE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31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" y="0"/>
            <a:ext cx="12190095" cy="6858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52284" y="787414"/>
            <a:ext cx="11189110" cy="1792153"/>
          </a:xfrm>
          <a:noFill/>
        </p:spPr>
        <p:txBody>
          <a:bodyPr anchor="ctr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Enter </a:t>
            </a:r>
            <a:r>
              <a:rPr lang="fr-FR" dirty="0" err="1"/>
              <a:t>title</a:t>
            </a:r>
            <a:r>
              <a:rPr lang="fr-FR" dirty="0"/>
              <a:t> of tutorial 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52284" y="3867272"/>
            <a:ext cx="11189110" cy="47895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Presented</a:t>
            </a:r>
            <a:r>
              <a:rPr lang="fr-FR" dirty="0"/>
              <a:t> by XXX -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1980" y="4346224"/>
            <a:ext cx="11189414" cy="774416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fr-FR" dirty="0"/>
              <a:t>Place - Date</a:t>
            </a:r>
          </a:p>
        </p:txBody>
      </p:sp>
    </p:spTree>
    <p:extLst>
      <p:ext uri="{BB962C8B-B14F-4D97-AF65-F5344CB8AC3E}">
        <p14:creationId xmlns:p14="http://schemas.microsoft.com/office/powerpoint/2010/main" val="130433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8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565624" y="909848"/>
            <a:ext cx="41698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0"/>
            <a:r>
              <a:rPr lang="en-US" sz="2000" b="1" kern="1200" spc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2018</a:t>
            </a:r>
          </a:p>
          <a:p>
            <a:pPr marL="0" algn="just" defTabSz="914400" rtl="0" eaLnBrk="1" latinLnBrk="0" hangingPunct="0"/>
            <a:endParaRPr lang="fr-FR" sz="18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hangingPunct="0"/>
            <a:r>
              <a:rPr lang="en-US" sz="160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tutorial has been prepared</a:t>
            </a:r>
            <a:r>
              <a:rPr lang="en-US" sz="1600" i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based upon the work of CIGRE and its Working Groups. If it is used in total or in part, proper reference and credit should be given to CIGRE.</a:t>
            </a:r>
            <a:endParaRPr lang="fr-FR" sz="1600" i="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565624" y="3429000"/>
            <a:ext cx="41698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0"/>
            <a:r>
              <a:rPr lang="en-US" sz="2000" b="1" kern="1200" spc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Disclaimer notice</a:t>
            </a:r>
          </a:p>
          <a:p>
            <a:pPr marL="0" algn="l" defTabSz="914400" rtl="0" eaLnBrk="1" latinLnBrk="0" hangingPunct="0"/>
            <a:endParaRPr lang="fr-FR" sz="18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algn="l" defTabSz="914400" rtl="0" eaLnBrk="1" latinLnBrk="0" hangingPunct="0"/>
            <a:r>
              <a:rPr lang="en-US" sz="160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“CIGRE gives no warranty or assurance about the contents of this publication, nor does it accept any responsibility, as to the accuracy or exhaustiveness of the information.</a:t>
            </a:r>
            <a:r>
              <a:rPr lang="en-US" sz="1600" i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implied warranties and conditions are excluded to the maximum extent permitted by law”.</a:t>
            </a:r>
            <a:endParaRPr lang="fr-FR" sz="16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712937" y="2869724"/>
            <a:ext cx="313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>
                <a:latin typeface="Arial" panose="020B0604020202020204" pitchFamily="34" charset="0"/>
                <a:cs typeface="Arial" panose="020B0604020202020204" pitchFamily="34" charset="0"/>
              </a:rPr>
              <a:t>Copyright &amp; </a:t>
            </a:r>
            <a:r>
              <a:rPr lang="fr-FR" sz="2400" b="1" i="0" err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fr-FR" sz="2400" b="1" i="0">
                <a:latin typeface="Arial" panose="020B0604020202020204" pitchFamily="34" charset="0"/>
                <a:cs typeface="Arial" panose="020B0604020202020204" pitchFamily="34" charset="0"/>
              </a:rPr>
              <a:t> notice</a:t>
            </a:r>
          </a:p>
        </p:txBody>
      </p:sp>
    </p:spTree>
    <p:extLst>
      <p:ext uri="{BB962C8B-B14F-4D97-AF65-F5344CB8AC3E}">
        <p14:creationId xmlns:p14="http://schemas.microsoft.com/office/powerpoint/2010/main" val="1250647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2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25970" y="1620462"/>
            <a:ext cx="7747000" cy="4846638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fr-FR" dirty="0"/>
              <a:t>Enter </a:t>
            </a:r>
            <a:r>
              <a:rPr lang="fr-FR" dirty="0" err="1"/>
              <a:t>chapters</a:t>
            </a:r>
            <a:r>
              <a:rPr lang="fr-FR" dirty="0"/>
              <a:t> / sections</a:t>
            </a:r>
          </a:p>
        </p:txBody>
      </p:sp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3987841" cy="6978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16008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87" y="701340"/>
            <a:ext cx="7553325" cy="35575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4800" b="1" baseline="0"/>
            </a:lvl1pPr>
          </a:lstStyle>
          <a:p>
            <a:pPr lvl="0"/>
            <a:r>
              <a:rPr lang="fr-FR" dirty="0"/>
              <a:t>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67675" y="4403726"/>
            <a:ext cx="7553325" cy="954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 b="1"/>
            </a:lvl1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579488" y="5751870"/>
            <a:ext cx="8574344" cy="560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/>
              <a:t>Tutorial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CIGRE Paris Session 2018 - date</a:t>
            </a:r>
          </a:p>
        </p:txBody>
      </p:sp>
    </p:spTree>
    <p:extLst>
      <p:ext uri="{BB962C8B-B14F-4D97-AF65-F5344CB8AC3E}">
        <p14:creationId xmlns:p14="http://schemas.microsoft.com/office/powerpoint/2010/main" val="86786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12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525464" y="2285999"/>
            <a:ext cx="8951912" cy="3933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664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du tableau 2"/>
          <p:cNvSpPr>
            <a:spLocks noGrp="1"/>
          </p:cNvSpPr>
          <p:nvPr>
            <p:ph type="tbl" sz="quarter" idx="12" hasCustomPrompt="1"/>
          </p:nvPr>
        </p:nvSpPr>
        <p:spPr>
          <a:xfrm>
            <a:off x="525463" y="1900349"/>
            <a:ext cx="8951912" cy="44339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1035690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</p:spPr>
        <p:txBody>
          <a:bodyPr anchor="b">
            <a:normAutofit/>
          </a:bodyPr>
          <a:lstStyle>
            <a:lvl1pPr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du graphique 3"/>
          <p:cNvSpPr>
            <a:spLocks noGrp="1"/>
          </p:cNvSpPr>
          <p:nvPr>
            <p:ph type="chart" sz="quarter" idx="12" hasCustomPrompt="1"/>
          </p:nvPr>
        </p:nvSpPr>
        <p:spPr>
          <a:xfrm>
            <a:off x="525464" y="1906757"/>
            <a:ext cx="8951912" cy="45116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graph</a:t>
            </a:r>
          </a:p>
        </p:txBody>
      </p:sp>
    </p:spTree>
    <p:extLst>
      <p:ext uri="{BB962C8B-B14F-4D97-AF65-F5344CB8AC3E}">
        <p14:creationId xmlns:p14="http://schemas.microsoft.com/office/powerpoint/2010/main" val="761662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7148516" y="446972"/>
            <a:ext cx="4774779" cy="2258485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7128174" y="2901545"/>
            <a:ext cx="4795121" cy="256823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Text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6294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3456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20"/>
          <p:cNvSpPr>
            <a:spLocks noGrp="1"/>
          </p:cNvSpPr>
          <p:nvPr>
            <p:ph type="title" hasCustomPrompt="1"/>
          </p:nvPr>
        </p:nvSpPr>
        <p:spPr>
          <a:xfrm>
            <a:off x="6117737" y="1363287"/>
            <a:ext cx="4774779" cy="175239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6097395" y="3211940"/>
            <a:ext cx="4795121" cy="229108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Text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11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" y="1363287"/>
            <a:ext cx="5114897" cy="549471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picture</a:t>
            </a:r>
            <a:endParaRPr lang="fr-FR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573089"/>
            <a:ext cx="8696325" cy="485774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slide (if </a:t>
            </a:r>
            <a:r>
              <a:rPr lang="fr-FR" dirty="0" err="1"/>
              <a:t>needed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3932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11026" y="5667411"/>
            <a:ext cx="4218767" cy="82867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fr-FR" dirty="0"/>
              <a:t>Picture 1 -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 hasCustomPrompt="1"/>
          </p:nvPr>
        </p:nvSpPr>
        <p:spPr>
          <a:xfrm>
            <a:off x="511175" y="1457325"/>
            <a:ext cx="4218767" cy="40608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picture</a:t>
            </a:r>
            <a:endParaRPr lang="fr-FR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527652" y="565448"/>
            <a:ext cx="8696325" cy="515158"/>
          </a:xfrm>
        </p:spPr>
        <p:txBody>
          <a:bodyPr>
            <a:no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slide (if </a:t>
            </a:r>
            <a:r>
              <a:rPr lang="fr-FR" dirty="0" err="1"/>
              <a:t>needed</a:t>
            </a:r>
            <a:r>
              <a:rPr lang="fr-FR" dirty="0"/>
              <a:t>)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5005061" y="5660008"/>
            <a:ext cx="4218767" cy="82867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fr-FR" dirty="0"/>
              <a:t>Picture 2 -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16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5005210" y="1449922"/>
            <a:ext cx="4218767" cy="40608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81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89514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7009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554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50" r:id="rId4"/>
    <p:sldLayoutId id="2147483660" r:id="rId5"/>
    <p:sldLayoutId id="2147483662" r:id="rId6"/>
    <p:sldLayoutId id="2147483661" r:id="rId7"/>
    <p:sldLayoutId id="2147483663" r:id="rId8"/>
    <p:sldLayoutId id="2147483666" r:id="rId9"/>
    <p:sldLayoutId id="2147483665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653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fr-FR" sz="1800" b="1" kern="1200" dirty="0" smtClean="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1980" y="1555949"/>
            <a:ext cx="11189110" cy="478952"/>
          </a:xfrm>
        </p:spPr>
        <p:txBody>
          <a:bodyPr/>
          <a:lstStyle/>
          <a:p>
            <a:r>
              <a:rPr lang="en-AU" dirty="0"/>
              <a:t>Presented</a:t>
            </a:r>
            <a:r>
              <a:rPr lang="fr-FR" dirty="0"/>
              <a:t> by </a:t>
            </a:r>
            <a:r>
              <a:rPr lang="fr-FR" dirty="0"/>
              <a:t>Joe Tusek - </a:t>
            </a:r>
            <a:r>
              <a:rPr lang="en-AU" dirty="0"/>
              <a:t>Convener</a:t>
            </a:r>
            <a:endParaRPr lang="en-A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51676" y="2367132"/>
            <a:ext cx="11189414" cy="774416"/>
          </a:xfrm>
        </p:spPr>
        <p:txBody>
          <a:bodyPr/>
          <a:lstStyle/>
          <a:p>
            <a:r>
              <a:rPr lang="en-AU" dirty="0"/>
              <a:t>Hobart – 15/11/2018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38" y="-8965"/>
            <a:ext cx="4843762" cy="6866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FA2941-9EDA-4F9D-A3CB-A19512B2B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013" y="3801552"/>
            <a:ext cx="6449325" cy="3448531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0E54DF-DA87-4D33-B810-320F9375F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723"/>
            <a:ext cx="5779496" cy="24826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5000"/>
              </a:srgbClr>
            </a:outerShdw>
            <a:softEdge rad="10287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1B4CBD-78A9-4552-A20A-087D9B8ED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93" y="1677446"/>
            <a:ext cx="5740180" cy="3803547"/>
          </a:xfrm>
          <a:prstGeom prst="rect">
            <a:avLst/>
          </a:prstGeom>
          <a:effectLst>
            <a:outerShdw dist="50800" dir="5400000" sx="117000" sy="117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83725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A363ED-C08D-4015-8D37-611BB7793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8" y="440889"/>
            <a:ext cx="10487607" cy="5310981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ATC Seminar 2018</a:t>
            </a:r>
          </a:p>
        </p:txBody>
      </p:sp>
    </p:spTree>
    <p:extLst>
      <p:ext uri="{BB962C8B-B14F-4D97-AF65-F5344CB8AC3E}">
        <p14:creationId xmlns:p14="http://schemas.microsoft.com/office/powerpoint/2010/main" val="187191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097341"/>
            <a:ext cx="6880510" cy="4580389"/>
          </a:xfrm>
        </p:spPr>
        <p:txBody>
          <a:bodyPr>
            <a:normAutofit fontScale="77500" lnSpcReduction="20000"/>
          </a:bodyPr>
          <a:lstStyle/>
          <a:p>
            <a:pPr algn="l"/>
            <a:endParaRPr lang="en-AU" sz="2000"/>
          </a:p>
          <a:p>
            <a:pPr algn="l"/>
            <a:r>
              <a:rPr lang="en-AU" sz="2000" err="1"/>
              <a:t>SF6</a:t>
            </a:r>
            <a:r>
              <a:rPr lang="en-AU" sz="2000"/>
              <a:t> Alternatives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err="1"/>
              <a:t>HFO1234zeE</a:t>
            </a:r>
            <a:endParaRPr lang="en-AU" sz="1800"/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800" err="1"/>
              <a:t>C</a:t>
            </a:r>
            <a:r>
              <a:rPr lang="en-US" sz="1800" baseline="-25000" err="1"/>
              <a:t>4</a:t>
            </a:r>
            <a:r>
              <a:rPr lang="en-US" sz="1800" err="1"/>
              <a:t>F</a:t>
            </a:r>
            <a:r>
              <a:rPr lang="en-US" sz="1800" baseline="-25000" err="1"/>
              <a:t>7</a:t>
            </a:r>
            <a:r>
              <a:rPr lang="en-US" sz="1800" err="1"/>
              <a:t>N</a:t>
            </a:r>
            <a:r>
              <a:rPr lang="en-GB" sz="1800"/>
              <a:t>/CO</a:t>
            </a:r>
            <a:r>
              <a:rPr lang="en-GB" sz="1800" baseline="-25000"/>
              <a:t>2</a:t>
            </a:r>
            <a:r>
              <a:rPr lang="en-GB" sz="1800"/>
              <a:t>/</a:t>
            </a:r>
            <a:r>
              <a:rPr lang="en-GB" sz="1800" err="1"/>
              <a:t>O</a:t>
            </a:r>
            <a:r>
              <a:rPr lang="en-GB" sz="1800" baseline="-25000" err="1"/>
              <a:t>2</a:t>
            </a:r>
            <a:r>
              <a:rPr lang="en-GB" sz="1800" baseline="-25000"/>
              <a:t>  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err="1"/>
              <a:t>C5</a:t>
            </a:r>
            <a:r>
              <a:rPr lang="en-AU" sz="1800"/>
              <a:t> </a:t>
            </a:r>
            <a:r>
              <a:rPr lang="en-AU" sz="1800" err="1"/>
              <a:t>perfluorinated</a:t>
            </a:r>
            <a:r>
              <a:rPr lang="en-AU" sz="1800"/>
              <a:t> ketone</a:t>
            </a:r>
            <a:endParaRPr lang="en-GB" sz="1800" baseline="-25000"/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/>
              <a:t>Vacuum to </a:t>
            </a:r>
            <a:r>
              <a:rPr lang="en-AU" sz="1800" err="1"/>
              <a:t>145kV</a:t>
            </a:r>
            <a:r>
              <a:rPr lang="en-AU" sz="1800"/>
              <a:t>  heading for </a:t>
            </a:r>
            <a:r>
              <a:rPr lang="en-AU" sz="1800" err="1"/>
              <a:t>245kV</a:t>
            </a:r>
            <a:endParaRPr lang="en-AU" sz="1800"/>
          </a:p>
          <a:p>
            <a:pPr marL="457200" lvl="1" indent="0">
              <a:buNone/>
            </a:pPr>
            <a:endParaRPr lang="en-AU" sz="1800"/>
          </a:p>
          <a:p>
            <a:pPr marL="457200" lvl="1" indent="0">
              <a:lnSpc>
                <a:spcPct val="120000"/>
              </a:lnSpc>
              <a:buNone/>
            </a:pPr>
            <a:r>
              <a:rPr lang="en-AU" sz="1800"/>
              <a:t>Alternative gases with </a:t>
            </a:r>
            <a:r>
              <a:rPr lang="en-AU" sz="1800" err="1"/>
              <a:t>GWP</a:t>
            </a:r>
            <a:r>
              <a:rPr lang="en-AU" sz="1800"/>
              <a:t> &lt;1 are now being commercialised. Vacuum breaker to voltages of </a:t>
            </a:r>
            <a:r>
              <a:rPr lang="en-AU" sz="1800" err="1"/>
              <a:t>145kV</a:t>
            </a:r>
            <a:r>
              <a:rPr lang="en-AU" sz="1800"/>
              <a:t> will be for sale in 2019. Organisations need to start thinking about gas handling and certification.</a:t>
            </a:r>
          </a:p>
          <a:p>
            <a:pPr algn="l"/>
            <a:endParaRPr lang="en-AU" sz="1800"/>
          </a:p>
          <a:p>
            <a:pPr algn="l"/>
            <a:r>
              <a:rPr lang="en-AU" sz="2000"/>
              <a:t>Moderate through faults directly linked to failures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/>
              <a:t>11 high current event in 3 days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/>
              <a:t>Below protection operation levels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/>
              <a:t>Direct input into Condition Index and maintenance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AU" sz="1800"/>
          </a:p>
          <a:p>
            <a:pPr marL="457200" lvl="1" indent="0">
              <a:lnSpc>
                <a:spcPct val="120000"/>
              </a:lnSpc>
              <a:buNone/>
            </a:pPr>
            <a:r>
              <a:rPr lang="en-AU" sz="1800"/>
              <a:t>Improvements to maintenance and cost outcomes through better monitoring of network currents.</a:t>
            </a:r>
          </a:p>
          <a:p>
            <a:pPr algn="l"/>
            <a:endParaRPr lang="fr-FR" sz="280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3987841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2018 </a:t>
            </a:r>
            <a:r>
              <a:rPr lang="en-AU"/>
              <a:t>Paris</a:t>
            </a:r>
            <a:r>
              <a:rPr lang="fr-FR"/>
              <a:t> Session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DFA47-9CBF-4CC4-89AF-01464050F391}"/>
              </a:ext>
            </a:extLst>
          </p:cNvPr>
          <p:cNvSpPr txBox="1"/>
          <p:nvPr/>
        </p:nvSpPr>
        <p:spPr>
          <a:xfrm>
            <a:off x="7975184" y="2037039"/>
            <a:ext cx="2685548" cy="643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/>
              <a:t>Picture/graphic for highlight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0914B-D6E7-40E5-AAC8-945459483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482" y="841137"/>
            <a:ext cx="3959488" cy="23918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B2013E-3D6D-47AA-9A62-FDB2D6A6BE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482" y="3334351"/>
            <a:ext cx="3959488" cy="231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1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097341"/>
            <a:ext cx="6880510" cy="4580389"/>
          </a:xfrm>
        </p:spPr>
        <p:txBody>
          <a:bodyPr>
            <a:normAutofit/>
          </a:bodyPr>
          <a:lstStyle/>
          <a:p>
            <a:pPr algn="l"/>
            <a:endParaRPr lang="en-AU" sz="2000"/>
          </a:p>
          <a:p>
            <a:pPr algn="l"/>
            <a:r>
              <a:rPr lang="en-AU" sz="1700"/>
              <a:t>Transformer Oil Moisture Dynamics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400"/>
              <a:t>New knowledge on monitoring moisture dynamics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400"/>
              <a:t>Capacitive moisture sensor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400"/>
              <a:t>Enables better control of paper/oil moisture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AU" sz="1400"/>
          </a:p>
          <a:p>
            <a:pPr marL="457200" lvl="1" indent="0">
              <a:buNone/>
            </a:pPr>
            <a:r>
              <a:rPr lang="en-AU" sz="1400"/>
              <a:t>Will enable reduced moisture related degradation and risk. </a:t>
            </a:r>
          </a:p>
          <a:p>
            <a:pPr algn="l"/>
            <a:endParaRPr lang="en-AU" sz="1800"/>
          </a:p>
          <a:p>
            <a:pPr algn="l"/>
            <a:r>
              <a:rPr lang="en-AU" sz="1700"/>
              <a:t>Recovery of Hydrophobicity in Polymeric Insulators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400"/>
              <a:t>Restored properties after cleaning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400"/>
              <a:t>Hours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AU" sz="1400"/>
          </a:p>
          <a:p>
            <a:pPr marL="457200" lvl="1" indent="0">
              <a:buNone/>
            </a:pPr>
            <a:r>
              <a:rPr lang="en-AU" sz="1400"/>
              <a:t>Better understanding and management of polymeric insulation.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AU" sz="1800"/>
          </a:p>
          <a:p>
            <a:pPr algn="l"/>
            <a:endParaRPr lang="fr-FR" sz="280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3987841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2018 Paris Session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2B99C-CF0F-446A-AD42-2ADA5843CE15}"/>
              </a:ext>
            </a:extLst>
          </p:cNvPr>
          <p:cNvSpPr txBox="1"/>
          <p:nvPr/>
        </p:nvSpPr>
        <p:spPr>
          <a:xfrm>
            <a:off x="8047192" y="4395587"/>
            <a:ext cx="2685548" cy="64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Picture/graphic for highlight 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DFA47-9CBF-4CC4-89AF-01464050F391}"/>
              </a:ext>
            </a:extLst>
          </p:cNvPr>
          <p:cNvSpPr txBox="1"/>
          <p:nvPr/>
        </p:nvSpPr>
        <p:spPr>
          <a:xfrm>
            <a:off x="7975184" y="2037039"/>
            <a:ext cx="2685548" cy="643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/>
              <a:t>Picture/graphic for highlight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9FAD3-A9E4-4BC5-9A77-37D03E8F5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95" y="487915"/>
            <a:ext cx="3720814" cy="2702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F41F10-4C2C-41A1-9020-11812E591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96" y="3342633"/>
            <a:ext cx="3727356" cy="241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111081"/>
            <a:ext cx="7095636" cy="464078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AU" sz="2000" dirty="0"/>
              <a:t>Highlight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/>
              <a:t>Meeting held 6-7 Nov 2018 in Newcastle 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/>
              <a:t>New developments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AU" sz="1600" dirty="0"/>
              <a:t>Wooden pole condition assessment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AU" sz="1600" dirty="0"/>
              <a:t>DC arcing fault detection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AU" sz="1600" dirty="0"/>
              <a:t>Transformer Frequency Response Analysis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AU" sz="1600" dirty="0"/>
              <a:t>VT calibration with gas capacitors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AU" sz="1600" dirty="0"/>
              <a:t>Performance of DC dividers for very fast transients</a:t>
            </a:r>
          </a:p>
          <a:p>
            <a:pPr lvl="2">
              <a:buFont typeface="Arial" panose="020B0604020202020204" pitchFamily="34" charset="0"/>
              <a:buChar char="‒"/>
            </a:pPr>
            <a:endParaRPr lang="en-AU" sz="1600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/>
              <a:t>Participating in </a:t>
            </a:r>
            <a:r>
              <a:rPr lang="en-AU" sz="1800" dirty="0" err="1"/>
              <a:t>WG’s</a:t>
            </a:r>
            <a:r>
              <a:rPr lang="en-AU" sz="1800" dirty="0"/>
              <a:t> 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/>
              <a:t>Convenors for </a:t>
            </a:r>
            <a:r>
              <a:rPr lang="en-AU" sz="1800" dirty="0" err="1"/>
              <a:t>WG</a:t>
            </a:r>
            <a:r>
              <a:rPr lang="en-AU" sz="1800" dirty="0"/>
              <a:t> </a:t>
            </a:r>
            <a:r>
              <a:rPr lang="en-AU" sz="1800" dirty="0" err="1"/>
              <a:t>D1.60</a:t>
            </a:r>
            <a:r>
              <a:rPr lang="en-AU" sz="1800" dirty="0"/>
              <a:t>, </a:t>
            </a:r>
            <a:r>
              <a:rPr lang="en-AU" sz="1800" dirty="0" err="1"/>
              <a:t>D1.50</a:t>
            </a:r>
            <a:r>
              <a:rPr lang="en-AU" sz="1800" dirty="0"/>
              <a:t>, </a:t>
            </a:r>
            <a:r>
              <a:rPr lang="en-AU" sz="1800" dirty="0" err="1"/>
              <a:t>D1.69</a:t>
            </a:r>
            <a:r>
              <a:rPr lang="en-AU" sz="1800" dirty="0"/>
              <a:t> and </a:t>
            </a:r>
            <a:r>
              <a:rPr lang="en-AU" sz="1800" dirty="0" err="1"/>
              <a:t>D1.71</a:t>
            </a:r>
            <a:endParaRPr lang="en-AU" sz="1800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 err="1"/>
              <a:t>D1</a:t>
            </a:r>
            <a:r>
              <a:rPr lang="en-AU" sz="1800" dirty="0"/>
              <a:t> is a hub for know-how in measurement, testing and diagnostics. Through a combination of industry, academia 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6934028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2018 AU/</a:t>
            </a:r>
            <a:r>
              <a:rPr lang="fr-FR" err="1"/>
              <a:t>NZ</a:t>
            </a:r>
            <a:r>
              <a:rPr lang="fr-FR"/>
              <a:t> D1 </a:t>
            </a:r>
            <a:r>
              <a:rPr lang="en-AU"/>
              <a:t>Activities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DA772C-71F5-482F-A157-FAEFEA79C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0372"/>
              </p:ext>
            </p:extLst>
          </p:nvPr>
        </p:nvGraphicFramePr>
        <p:xfrm>
          <a:off x="1499432" y="3195267"/>
          <a:ext cx="4428340" cy="1809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960">
                  <a:extLst>
                    <a:ext uri="{9D8B030D-6E8A-4147-A177-3AD203B41FA5}">
                      <a16:colId xmlns:a16="http://schemas.microsoft.com/office/drawing/2014/main" val="2975647662"/>
                    </a:ext>
                  </a:extLst>
                </a:gridCol>
                <a:gridCol w="3567380">
                  <a:extLst>
                    <a:ext uri="{9D8B030D-6E8A-4147-A177-3AD203B41FA5}">
                      <a16:colId xmlns:a16="http://schemas.microsoft.com/office/drawing/2014/main" val="1260671025"/>
                    </a:ext>
                  </a:extLst>
                </a:gridCol>
              </a:tblGrid>
              <a:tr h="180987"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err="1">
                          <a:effectLst/>
                        </a:rPr>
                        <a:t>D1.48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Properties of insulating materials under VLF voltages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8189672"/>
                  </a:ext>
                </a:extLst>
              </a:tr>
              <a:tr h="361974"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err="1">
                          <a:effectLst/>
                        </a:rPr>
                        <a:t>D1.59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Methods for dielectric characterisation of polymeric insulating materials for outdoor applications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7443421"/>
                  </a:ext>
                </a:extLst>
              </a:tr>
              <a:tr h="361974">
                <a:tc>
                  <a:txBody>
                    <a:bodyPr/>
                    <a:lstStyle/>
                    <a:p>
                      <a:pPr marL="2159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err="1">
                          <a:effectLst/>
                        </a:rPr>
                        <a:t>D1.60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Traceable measurement techniques for very fast transients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8853268"/>
                  </a:ext>
                </a:extLst>
              </a:tr>
              <a:tr h="361974">
                <a:tc>
                  <a:txBody>
                    <a:bodyPr/>
                    <a:lstStyle/>
                    <a:p>
                      <a:pPr marL="2159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D1.50 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Atmospheric and altitude correction factors for air gaps and clean insulators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2945715"/>
                  </a:ext>
                </a:extLst>
              </a:tr>
              <a:tr h="361974">
                <a:tc>
                  <a:txBody>
                    <a:bodyPr/>
                    <a:lstStyle/>
                    <a:p>
                      <a:pPr marL="2159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D1.69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Guidelines for test techniques of High Temperature Superconducting (</a:t>
                      </a:r>
                      <a:r>
                        <a:rPr lang="en-AU" sz="1000" dirty="0" err="1">
                          <a:effectLst/>
                        </a:rPr>
                        <a:t>HTS</a:t>
                      </a:r>
                      <a:r>
                        <a:rPr lang="en-AU" sz="1000" dirty="0">
                          <a:effectLst/>
                        </a:rPr>
                        <a:t>) systems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8381193"/>
                  </a:ext>
                </a:extLst>
              </a:tr>
              <a:tr h="180987"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D1.71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Understanding and mitigating corrosion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67119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E8D3BD0-9462-4FA4-9AD7-6AAB8D2BE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480" y="216400"/>
            <a:ext cx="4491001" cy="34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6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7" y="1239253"/>
            <a:ext cx="7710271" cy="4512617"/>
          </a:xfrm>
        </p:spPr>
        <p:txBody>
          <a:bodyPr>
            <a:normAutofit/>
          </a:bodyPr>
          <a:lstStyle/>
          <a:p>
            <a:pPr algn="l"/>
            <a:r>
              <a:rPr lang="en-AU" sz="2000" dirty="0" err="1"/>
              <a:t>D1</a:t>
            </a:r>
            <a:r>
              <a:rPr lang="en-AU" sz="2000" dirty="0"/>
              <a:t> Papers</a:t>
            </a:r>
          </a:p>
          <a:p>
            <a:pPr lvl="1"/>
            <a:r>
              <a:rPr lang="en-AU" sz="1800" dirty="0" err="1"/>
              <a:t>D1</a:t>
            </a:r>
            <a:r>
              <a:rPr lang="en-AU" sz="1800" dirty="0"/>
              <a:t>-310 Parametric Frequency Response Interpretation using Frequency Localising Basis Functions - J. Tusek</a:t>
            </a:r>
          </a:p>
          <a:p>
            <a:pPr lvl="1"/>
            <a:r>
              <a:rPr lang="en-AU" sz="1800" dirty="0" err="1"/>
              <a:t>D1</a:t>
            </a:r>
            <a:r>
              <a:rPr lang="en-AU" sz="1800" dirty="0"/>
              <a:t>-320 Steep-front impulse voltage tests on high-voltage equipment – Dr Y. Li</a:t>
            </a:r>
          </a:p>
          <a:p>
            <a:pPr lvl="1"/>
            <a:r>
              <a:rPr lang="en-AU" sz="1800" dirty="0" err="1"/>
              <a:t>A2</a:t>
            </a:r>
            <a:r>
              <a:rPr lang="en-AU" sz="1800" dirty="0"/>
              <a:t>-302 The Emerging Role of FRA as a Required Commissioning Test - J. Tusek</a:t>
            </a:r>
          </a:p>
          <a:p>
            <a:pPr lvl="1"/>
            <a:r>
              <a:rPr lang="en-AU" sz="1800" dirty="0" err="1"/>
              <a:t>C6</a:t>
            </a:r>
            <a:r>
              <a:rPr lang="en-AU" sz="1800" dirty="0"/>
              <a:t>-312 Learning from a 3.275 MW Utility Scale PV Plant Project: Update and New Remarks – Prof T. </a:t>
            </a:r>
            <a:r>
              <a:rPr lang="en-AU" sz="1800" dirty="0" err="1"/>
              <a:t>Saha</a:t>
            </a:r>
            <a:r>
              <a:rPr lang="en-AU" sz="1800" dirty="0"/>
              <a:t>.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/>
              <a:t>Carrying out fundamental research in FRA to eliminate most measurement errors.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6934028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2018 AU/</a:t>
            </a:r>
            <a:r>
              <a:rPr lang="fr-FR" err="1"/>
              <a:t>NZ</a:t>
            </a:r>
            <a:r>
              <a:rPr lang="fr-FR"/>
              <a:t> D1 </a:t>
            </a:r>
            <a:r>
              <a:rPr lang="en-AU"/>
              <a:t>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908A2-2511-4142-9A8A-DB0782E33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48" y="1111081"/>
            <a:ext cx="3308683" cy="44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2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111081"/>
            <a:ext cx="6880510" cy="464078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AU" sz="2000" dirty="0"/>
              <a:t>Technical Brochures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b="0" dirty="0"/>
              <a:t>TB XXX –  Understanding and mitigating corrosion.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b="0" dirty="0"/>
              <a:t>TB 741 - Moisture measurement and assessment in transformer insulation - Evaluation of chemical methods and moisture capacitive sensors - 2018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b="0" dirty="0"/>
              <a:t>TB 738 - Ageing of liquid impregnated cellulose for power transformers- 2018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b="0" dirty="0"/>
              <a:t>TB 730 - Dry air, </a:t>
            </a:r>
            <a:r>
              <a:rPr lang="en-AU" sz="1800" b="0" dirty="0" err="1"/>
              <a:t>N2</a:t>
            </a:r>
            <a:r>
              <a:rPr lang="en-AU" sz="1800" b="0" dirty="0"/>
              <a:t>, CO2, and </a:t>
            </a:r>
            <a:r>
              <a:rPr lang="en-AU" sz="1800" b="0" dirty="0" err="1"/>
              <a:t>N2</a:t>
            </a:r>
            <a:r>
              <a:rPr lang="en-AU" sz="1800" b="0" dirty="0"/>
              <a:t>/</a:t>
            </a:r>
            <a:r>
              <a:rPr lang="en-AU" sz="1800" b="0" dirty="0" err="1"/>
              <a:t>SF6</a:t>
            </a:r>
            <a:r>
              <a:rPr lang="en-AU" sz="1800" b="0" dirty="0"/>
              <a:t> mixtures for gas-insulated systems - 2018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b="0" dirty="0"/>
              <a:t>TB 706 - Guidelines for the use of statistics and statistical tools on life data - 2017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b="0" dirty="0"/>
              <a:t>TB 705 - Guidelines for altitude correction of pollution performance of insulators - 2017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b="0" dirty="0"/>
              <a:t>TB 703 - Insulation degradation under fast, repetitive voltage pulses - 2017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b="0" dirty="0"/>
              <a:t>TB 691 - Pollution test of naturally and artificially contaminated insulators - 2017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b="0" dirty="0"/>
              <a:t>TB 676 - Partial discharges in transformers – 2017</a:t>
            </a: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6934028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2018 </a:t>
            </a:r>
            <a:r>
              <a:rPr lang="en-AU"/>
              <a:t>Deliverables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06BC3-3EEB-4084-B6B3-172E8F4F3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34" y="1251284"/>
            <a:ext cx="4044098" cy="30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94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520</Words>
  <Application>Microsoft Office PowerPoint</Application>
  <PresentationFormat>Widescreen</PresentationFormat>
  <Paragraphs>96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Tw Cen MT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Edition CIGRE</dc:creator>
  <cp:lastModifiedBy>David Bones</cp:lastModifiedBy>
  <cp:revision>95</cp:revision>
  <dcterms:created xsi:type="dcterms:W3CDTF">2016-05-24T14:40:41Z</dcterms:created>
  <dcterms:modified xsi:type="dcterms:W3CDTF">2018-11-11T00:58:15Z</dcterms:modified>
</cp:coreProperties>
</file>