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94" r:id="rId6"/>
    <p:sldMasterId id="2147483714" r:id="rId7"/>
  </p:sldMasterIdLst>
  <p:notesMasterIdLst>
    <p:notesMasterId r:id="rId63"/>
  </p:notesMasterIdLst>
  <p:handoutMasterIdLst>
    <p:handoutMasterId r:id="rId64"/>
  </p:handoutMasterIdLst>
  <p:sldIdLst>
    <p:sldId id="706" r:id="rId8"/>
    <p:sldId id="724" r:id="rId9"/>
    <p:sldId id="707" r:id="rId10"/>
    <p:sldId id="377" r:id="rId11"/>
    <p:sldId id="712" r:id="rId12"/>
    <p:sldId id="710" r:id="rId13"/>
    <p:sldId id="711" r:id="rId14"/>
    <p:sldId id="271" r:id="rId15"/>
    <p:sldId id="713" r:id="rId16"/>
    <p:sldId id="717" r:id="rId17"/>
    <p:sldId id="718" r:id="rId18"/>
    <p:sldId id="256" r:id="rId19"/>
    <p:sldId id="257" r:id="rId20"/>
    <p:sldId id="719" r:id="rId21"/>
    <p:sldId id="714" r:id="rId22"/>
    <p:sldId id="279" r:id="rId23"/>
    <p:sldId id="715" r:id="rId24"/>
    <p:sldId id="284" r:id="rId25"/>
    <p:sldId id="720" r:id="rId26"/>
    <p:sldId id="721" r:id="rId27"/>
    <p:sldId id="363" r:id="rId28"/>
    <p:sldId id="696" r:id="rId29"/>
    <p:sldId id="697" r:id="rId30"/>
    <p:sldId id="365" r:id="rId31"/>
    <p:sldId id="695" r:id="rId32"/>
    <p:sldId id="374" r:id="rId33"/>
    <p:sldId id="726" r:id="rId34"/>
    <p:sldId id="351" r:id="rId35"/>
    <p:sldId id="285" r:id="rId36"/>
    <p:sldId id="342" r:id="rId37"/>
    <p:sldId id="2147469537" r:id="rId38"/>
    <p:sldId id="2147469536" r:id="rId39"/>
    <p:sldId id="2134805458" r:id="rId40"/>
    <p:sldId id="299" r:id="rId41"/>
    <p:sldId id="304" r:id="rId42"/>
    <p:sldId id="328" r:id="rId43"/>
    <p:sldId id="338" r:id="rId44"/>
    <p:sldId id="343" r:id="rId45"/>
    <p:sldId id="2147469539" r:id="rId46"/>
    <p:sldId id="2147469535" r:id="rId47"/>
    <p:sldId id="2147469534" r:id="rId48"/>
    <p:sldId id="294" r:id="rId49"/>
    <p:sldId id="332" r:id="rId50"/>
    <p:sldId id="287" r:id="rId51"/>
    <p:sldId id="297" r:id="rId52"/>
    <p:sldId id="2147469550" r:id="rId53"/>
    <p:sldId id="348" r:id="rId54"/>
    <p:sldId id="296" r:id="rId55"/>
    <p:sldId id="327" r:id="rId56"/>
    <p:sldId id="722" r:id="rId57"/>
    <p:sldId id="723" r:id="rId58"/>
    <p:sldId id="258" r:id="rId59"/>
    <p:sldId id="259" r:id="rId60"/>
    <p:sldId id="260" r:id="rId61"/>
    <p:sldId id="261" r:id="rId6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2744AD-6880-4DD0-80F6-52D608865C38}">
          <p14:sldIdLst>
            <p14:sldId id="706"/>
            <p14:sldId id="724"/>
            <p14:sldId id="707"/>
            <p14:sldId id="377"/>
            <p14:sldId id="712"/>
            <p14:sldId id="710"/>
            <p14:sldId id="711"/>
            <p14:sldId id="271"/>
            <p14:sldId id="713"/>
            <p14:sldId id="717"/>
            <p14:sldId id="718"/>
            <p14:sldId id="256"/>
            <p14:sldId id="257"/>
            <p14:sldId id="719"/>
            <p14:sldId id="714"/>
            <p14:sldId id="279"/>
            <p14:sldId id="715"/>
            <p14:sldId id="284"/>
            <p14:sldId id="720"/>
            <p14:sldId id="721"/>
            <p14:sldId id="363"/>
            <p14:sldId id="696"/>
            <p14:sldId id="697"/>
            <p14:sldId id="365"/>
            <p14:sldId id="695"/>
            <p14:sldId id="374"/>
            <p14:sldId id="726"/>
            <p14:sldId id="351"/>
            <p14:sldId id="285"/>
            <p14:sldId id="342"/>
            <p14:sldId id="2147469537"/>
            <p14:sldId id="2147469536"/>
            <p14:sldId id="2134805458"/>
            <p14:sldId id="299"/>
            <p14:sldId id="304"/>
            <p14:sldId id="328"/>
            <p14:sldId id="338"/>
            <p14:sldId id="343"/>
            <p14:sldId id="2147469539"/>
            <p14:sldId id="2147469535"/>
            <p14:sldId id="2147469534"/>
            <p14:sldId id="294"/>
            <p14:sldId id="332"/>
            <p14:sldId id="287"/>
            <p14:sldId id="297"/>
            <p14:sldId id="2147469550"/>
            <p14:sldId id="348"/>
            <p14:sldId id="296"/>
            <p14:sldId id="327"/>
            <p14:sldId id="722"/>
            <p14:sldId id="723"/>
            <p14:sldId id="258"/>
            <p14:sldId id="259"/>
            <p14:sldId id="260"/>
            <p14:sldId id="261"/>
          </p14:sldIdLst>
        </p14:section>
        <p14:section name="Default Section" id="{4566E11C-6E85-4B5A-9603-84D7B3172C86}">
          <p14:sldIdLst/>
        </p14:section>
        <p14:section name="Parking Lot" id="{1EF6E473-6823-4B64-9FCB-E2A8D720CE9F}">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5564"/>
    <a:srgbClr val="007E4F"/>
    <a:srgbClr val="58A7C6"/>
    <a:srgbClr val="F2672D"/>
    <a:srgbClr val="41AD49"/>
    <a:srgbClr val="0FB3BD"/>
    <a:srgbClr val="11668F"/>
    <a:srgbClr val="F0D611"/>
    <a:srgbClr val="24DAB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5EEDD1-33A6-4BE6-971D-355A32A0946F}" v="3" dt="2024-11-13T23:10:17.46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00" autoAdjust="0"/>
    <p:restoredTop sz="80711" autoAdjust="0"/>
  </p:normalViewPr>
  <p:slideViewPr>
    <p:cSldViewPr snapToGrid="0">
      <p:cViewPr varScale="1">
        <p:scale>
          <a:sx n="48" d="100"/>
          <a:sy n="48" d="100"/>
        </p:scale>
        <p:origin x="32" y="77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7" d="100"/>
          <a:sy n="87" d="100"/>
        </p:scale>
        <p:origin x="376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McIntyre" userId="95f18aa2-d046-40af-963a-0956aef01736" providerId="ADAL" clId="{195EEDD1-33A6-4BE6-971D-355A32A0946F}"/>
    <pc:docChg chg="custSel addSld delSld modSld modSection">
      <pc:chgData name="Peter McIntyre" userId="95f18aa2-d046-40af-963a-0956aef01736" providerId="ADAL" clId="{195EEDD1-33A6-4BE6-971D-355A32A0946F}" dt="2024-11-15T02:51:21.705" v="141" actId="20577"/>
      <pc:docMkLst>
        <pc:docMk/>
      </pc:docMkLst>
      <pc:sldChg chg="modSp mod">
        <pc:chgData name="Peter McIntyre" userId="95f18aa2-d046-40af-963a-0956aef01736" providerId="ADAL" clId="{195EEDD1-33A6-4BE6-971D-355A32A0946F}" dt="2024-11-15T02:49:10.321" v="137" actId="20577"/>
        <pc:sldMkLst>
          <pc:docMk/>
          <pc:sldMk cId="0" sldId="260"/>
        </pc:sldMkLst>
        <pc:spChg chg="mod">
          <ac:chgData name="Peter McIntyre" userId="95f18aa2-d046-40af-963a-0956aef01736" providerId="ADAL" clId="{195EEDD1-33A6-4BE6-971D-355A32A0946F}" dt="2024-11-15T02:49:10.321" v="137" actId="20577"/>
          <ac:spMkLst>
            <pc:docMk/>
            <pc:sldMk cId="0" sldId="260"/>
            <ac:spMk id="167" creationId="{00000000-0000-0000-0000-000000000000}"/>
          </ac:spMkLst>
        </pc:spChg>
      </pc:sldChg>
      <pc:sldChg chg="modSp mod">
        <pc:chgData name="Peter McIntyre" userId="95f18aa2-d046-40af-963a-0956aef01736" providerId="ADAL" clId="{195EEDD1-33A6-4BE6-971D-355A32A0946F}" dt="2024-11-15T02:48:35.845" v="136" actId="20577"/>
        <pc:sldMkLst>
          <pc:docMk/>
          <pc:sldMk cId="1507465654" sldId="374"/>
        </pc:sldMkLst>
        <pc:spChg chg="mod">
          <ac:chgData name="Peter McIntyre" userId="95f18aa2-d046-40af-963a-0956aef01736" providerId="ADAL" clId="{195EEDD1-33A6-4BE6-971D-355A32A0946F}" dt="2024-11-15T02:48:35.845" v="136" actId="20577"/>
          <ac:spMkLst>
            <pc:docMk/>
            <pc:sldMk cId="1507465654" sldId="374"/>
            <ac:spMk id="4" creationId="{184D051B-B1D0-0838-1D12-AC5099CD00FD}"/>
          </ac:spMkLst>
        </pc:spChg>
      </pc:sldChg>
      <pc:sldChg chg="delSp modSp mod">
        <pc:chgData name="Peter McIntyre" userId="95f18aa2-d046-40af-963a-0956aef01736" providerId="ADAL" clId="{195EEDD1-33A6-4BE6-971D-355A32A0946F}" dt="2024-11-13T10:59:32.362" v="131" actId="255"/>
        <pc:sldMkLst>
          <pc:docMk/>
          <pc:sldMk cId="4191921596" sldId="706"/>
        </pc:sldMkLst>
        <pc:spChg chg="mod">
          <ac:chgData name="Peter McIntyre" userId="95f18aa2-d046-40af-963a-0956aef01736" providerId="ADAL" clId="{195EEDD1-33A6-4BE6-971D-355A32A0946F}" dt="2024-11-13T10:59:32.362" v="131" actId="255"/>
          <ac:spMkLst>
            <pc:docMk/>
            <pc:sldMk cId="4191921596" sldId="706"/>
            <ac:spMk id="2" creationId="{A99B5135-8E48-4FE4-BCB8-52D89EF22B39}"/>
          </ac:spMkLst>
        </pc:spChg>
        <pc:spChg chg="mod">
          <ac:chgData name="Peter McIntyre" userId="95f18aa2-d046-40af-963a-0956aef01736" providerId="ADAL" clId="{195EEDD1-33A6-4BE6-971D-355A32A0946F}" dt="2024-11-13T10:51:59.143" v="3" actId="27636"/>
          <ac:spMkLst>
            <pc:docMk/>
            <pc:sldMk cId="4191921596" sldId="706"/>
            <ac:spMk id="3" creationId="{62A1953D-C007-4644-BC1B-FF9CF7DF7FC2}"/>
          </ac:spMkLst>
        </pc:spChg>
        <pc:picChg chg="del">
          <ac:chgData name="Peter McIntyre" userId="95f18aa2-d046-40af-963a-0956aef01736" providerId="ADAL" clId="{195EEDD1-33A6-4BE6-971D-355A32A0946F}" dt="2024-11-13T10:51:51.427" v="1" actId="21"/>
          <ac:picMkLst>
            <pc:docMk/>
            <pc:sldMk cId="4191921596" sldId="706"/>
            <ac:picMk id="5" creationId="{CBAB65E2-9204-55D5-7266-D1A1459DC9B3}"/>
          </ac:picMkLst>
        </pc:picChg>
      </pc:sldChg>
      <pc:sldChg chg="add">
        <pc:chgData name="Peter McIntyre" userId="95f18aa2-d046-40af-963a-0956aef01736" providerId="ADAL" clId="{195EEDD1-33A6-4BE6-971D-355A32A0946F}" dt="2024-11-13T10:51:04.598" v="0" actId="2890"/>
        <pc:sldMkLst>
          <pc:docMk/>
          <pc:sldMk cId="2099530215" sldId="724"/>
        </pc:sldMkLst>
      </pc:sldChg>
      <pc:sldChg chg="addSp delSp modSp del mod">
        <pc:chgData name="Peter McIntyre" userId="95f18aa2-d046-40af-963a-0956aef01736" providerId="ADAL" clId="{195EEDD1-33A6-4BE6-971D-355A32A0946F}" dt="2024-11-15T02:48:05.605" v="134" actId="2696"/>
        <pc:sldMkLst>
          <pc:docMk/>
          <pc:sldMk cId="2211988682" sldId="725"/>
        </pc:sldMkLst>
        <pc:spChg chg="mod">
          <ac:chgData name="Peter McIntyre" userId="95f18aa2-d046-40af-963a-0956aef01736" providerId="ADAL" clId="{195EEDD1-33A6-4BE6-971D-355A32A0946F}" dt="2024-11-13T10:58:22.821" v="104" actId="20577"/>
          <ac:spMkLst>
            <pc:docMk/>
            <pc:sldMk cId="2211988682" sldId="725"/>
            <ac:spMk id="2" creationId="{5E2CBB01-E319-59A0-EF86-D5CC650CAD46}"/>
          </ac:spMkLst>
        </pc:spChg>
        <pc:spChg chg="del mod">
          <ac:chgData name="Peter McIntyre" userId="95f18aa2-d046-40af-963a-0956aef01736" providerId="ADAL" clId="{195EEDD1-33A6-4BE6-971D-355A32A0946F}" dt="2024-11-13T10:58:27.387" v="105"/>
          <ac:spMkLst>
            <pc:docMk/>
            <pc:sldMk cId="2211988682" sldId="725"/>
            <ac:spMk id="3" creationId="{7C6C85CB-B91F-4A47-727A-8D3D8237A939}"/>
          </ac:spMkLst>
        </pc:spChg>
        <pc:spChg chg="del">
          <ac:chgData name="Peter McIntyre" userId="95f18aa2-d046-40af-963a-0956aef01736" providerId="ADAL" clId="{195EEDD1-33A6-4BE6-971D-355A32A0946F}" dt="2024-11-13T10:53:30.687" v="68" actId="21"/>
          <ac:spMkLst>
            <pc:docMk/>
            <pc:sldMk cId="2211988682" sldId="725"/>
            <ac:spMk id="4" creationId="{70ECFBC6-66D6-42EF-E26C-703243DABDA5}"/>
          </ac:spMkLst>
        </pc:spChg>
        <pc:picChg chg="add mod">
          <ac:chgData name="Peter McIntyre" userId="95f18aa2-d046-40af-963a-0956aef01736" providerId="ADAL" clId="{195EEDD1-33A6-4BE6-971D-355A32A0946F}" dt="2024-11-13T10:58:39.371" v="108" actId="1076"/>
          <ac:picMkLst>
            <pc:docMk/>
            <pc:sldMk cId="2211988682" sldId="725"/>
            <ac:picMk id="5" creationId="{F42C92AB-3415-53B0-E259-FA63DABDE9C5}"/>
          </ac:picMkLst>
        </pc:picChg>
      </pc:sldChg>
      <pc:sldChg chg="modSp mod">
        <pc:chgData name="Peter McIntyre" userId="95f18aa2-d046-40af-963a-0956aef01736" providerId="ADAL" clId="{195EEDD1-33A6-4BE6-971D-355A32A0946F}" dt="2024-11-13T23:12:28.935" v="133" actId="20577"/>
        <pc:sldMkLst>
          <pc:docMk/>
          <pc:sldMk cId="327091075" sldId="2147469535"/>
        </pc:sldMkLst>
        <pc:spChg chg="mod">
          <ac:chgData name="Peter McIntyre" userId="95f18aa2-d046-40af-963a-0956aef01736" providerId="ADAL" clId="{195EEDD1-33A6-4BE6-971D-355A32A0946F}" dt="2024-11-13T23:12:28.935" v="133" actId="20577"/>
          <ac:spMkLst>
            <pc:docMk/>
            <pc:sldMk cId="327091075" sldId="2147469535"/>
            <ac:spMk id="3" creationId="{B3A58FA9-1A00-B3C7-CD6A-2FEAF120FC3F}"/>
          </ac:spMkLst>
        </pc:spChg>
      </pc:sldChg>
      <pc:sldChg chg="modSp mod">
        <pc:chgData name="Peter McIntyre" userId="95f18aa2-d046-40af-963a-0956aef01736" providerId="ADAL" clId="{195EEDD1-33A6-4BE6-971D-355A32A0946F}" dt="2024-11-15T02:51:21.705" v="141" actId="20577"/>
        <pc:sldMkLst>
          <pc:docMk/>
          <pc:sldMk cId="2528328241" sldId="2147469539"/>
        </pc:sldMkLst>
        <pc:spChg chg="mod">
          <ac:chgData name="Peter McIntyre" userId="95f18aa2-d046-40af-963a-0956aef01736" providerId="ADAL" clId="{195EEDD1-33A6-4BE6-971D-355A32A0946F}" dt="2024-11-15T02:51:21.705" v="141" actId="20577"/>
          <ac:spMkLst>
            <pc:docMk/>
            <pc:sldMk cId="2528328241" sldId="2147469539"/>
            <ac:spMk id="4" creationId="{21C32E37-609D-0FE0-F9BE-404FA051AEA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AU" sz="2400" baseline="0"/>
              <a:t>Net Annual Surplus/Deficit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9498950384386262E-2"/>
          <c:y val="0.15358175466161969"/>
          <c:w val="0.79418105333816291"/>
          <c:h val="0.73790873966841097"/>
        </c:manualLayout>
      </c:layout>
      <c:scatterChart>
        <c:scatterStyle val="lineMarker"/>
        <c:varyColors val="0"/>
        <c:ser>
          <c:idx val="0"/>
          <c:order val="0"/>
          <c:tx>
            <c:strRef>
              <c:f>Trend!$B$7</c:f>
              <c:strCache>
                <c:ptCount val="1"/>
                <c:pt idx="0">
                  <c:v>Actual</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xVal>
            <c:numRef>
              <c:f>Trend!$C$3:$Q$3</c:f>
              <c:numCache>
                <c:formatCode>General</c:formatCode>
                <c:ptCount val="15"/>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numCache>
            </c:numRef>
          </c:xVal>
          <c:yVal>
            <c:numRef>
              <c:f>Trend!$C$7:$O$7</c:f>
              <c:numCache>
                <c:formatCode>"$"#,##0_);\("$"#,##0\)</c:formatCode>
                <c:ptCount val="13"/>
                <c:pt idx="0">
                  <c:v>98000</c:v>
                </c:pt>
                <c:pt idx="1">
                  <c:v>80000</c:v>
                </c:pt>
                <c:pt idx="2">
                  <c:v>-300000</c:v>
                </c:pt>
                <c:pt idx="3">
                  <c:v>-224394</c:v>
                </c:pt>
                <c:pt idx="4">
                  <c:v>-84266</c:v>
                </c:pt>
                <c:pt idx="5">
                  <c:v>-181487</c:v>
                </c:pt>
                <c:pt idx="6">
                  <c:v>7141</c:v>
                </c:pt>
                <c:pt idx="7">
                  <c:v>30794</c:v>
                </c:pt>
                <c:pt idx="8">
                  <c:v>62932</c:v>
                </c:pt>
                <c:pt idx="9">
                  <c:v>161193</c:v>
                </c:pt>
                <c:pt idx="10">
                  <c:v>13327</c:v>
                </c:pt>
                <c:pt idx="11">
                  <c:v>-170763</c:v>
                </c:pt>
                <c:pt idx="12">
                  <c:v>455979</c:v>
                </c:pt>
              </c:numCache>
            </c:numRef>
          </c:yVal>
          <c:smooth val="0"/>
          <c:extLst>
            <c:ext xmlns:c16="http://schemas.microsoft.com/office/drawing/2014/chart" uri="{C3380CC4-5D6E-409C-BE32-E72D297353CC}">
              <c16:uniqueId val="{00000000-6F17-4362-9700-3B909DEE1A15}"/>
            </c:ext>
          </c:extLst>
        </c:ser>
        <c:ser>
          <c:idx val="2"/>
          <c:order val="2"/>
          <c:tx>
            <c:strRef>
              <c:f>Trend!$B$14</c:f>
              <c:strCache>
                <c:ptCount val="1"/>
                <c:pt idx="0">
                  <c:v>Forecast </c:v>
                </c:pt>
              </c:strCache>
            </c:strRef>
          </c:tx>
          <c:spPr>
            <a:ln w="25400" cap="rnd">
              <a:solidFill>
                <a:schemeClr val="accent2"/>
              </a:solidFill>
              <a:round/>
            </a:ln>
            <a:effectLst/>
          </c:spPr>
          <c:marker>
            <c:symbol val="circle"/>
            <c:size val="5"/>
            <c:spPr>
              <a:solidFill>
                <a:schemeClr val="accent3"/>
              </a:solidFill>
              <a:ln w="9525">
                <a:solidFill>
                  <a:schemeClr val="accent3"/>
                </a:solidFill>
              </a:ln>
              <a:effectLst/>
            </c:spPr>
          </c:marker>
          <c:xVal>
            <c:numRef>
              <c:f>Trend!$C$3:$R$3</c:f>
              <c:numCache>
                <c:formatCode>General</c:formatCode>
                <c:ptCount val="16"/>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numCache>
            </c:numRef>
          </c:xVal>
          <c:yVal>
            <c:numRef>
              <c:f>Trend!$C$14:$R$14</c:f>
              <c:numCache>
                <c:formatCode>General</c:formatCode>
                <c:ptCount val="16"/>
                <c:pt idx="12" formatCode="&quot;$&quot;#,##0_);\(&quot;$&quot;#,##0\)">
                  <c:v>455979</c:v>
                </c:pt>
                <c:pt idx="13" formatCode="&quot;$&quot;#,##0_);\(&quot;$&quot;#,##0\)">
                  <c:v>-109271</c:v>
                </c:pt>
                <c:pt idx="14" formatCode="&quot;$&quot;#,##0_);\(&quot;$&quot;#,##0\)">
                  <c:v>144998</c:v>
                </c:pt>
                <c:pt idx="15" formatCode="&quot;$&quot;#,##0_);\(&quot;$&quot;#,##0\)">
                  <c:v>-31436</c:v>
                </c:pt>
              </c:numCache>
            </c:numRef>
          </c:yVal>
          <c:smooth val="0"/>
          <c:extLst>
            <c:ext xmlns:c16="http://schemas.microsoft.com/office/drawing/2014/chart" uri="{C3380CC4-5D6E-409C-BE32-E72D297353CC}">
              <c16:uniqueId val="{00000001-6F17-4362-9700-3B909DEE1A15}"/>
            </c:ext>
          </c:extLst>
        </c:ser>
        <c:dLbls>
          <c:showLegendKey val="0"/>
          <c:showVal val="0"/>
          <c:showCatName val="0"/>
          <c:showSerName val="0"/>
          <c:showPercent val="0"/>
          <c:showBubbleSize val="0"/>
        </c:dLbls>
        <c:axId val="689694832"/>
        <c:axId val="689690152"/>
        <c:extLst>
          <c:ext xmlns:c15="http://schemas.microsoft.com/office/drawing/2012/chart" uri="{02D57815-91ED-43cb-92C2-25804820EDAC}">
            <c15:filteredScatterSeries>
              <c15:ser>
                <c:idx val="1"/>
                <c:order val="1"/>
                <c:tx>
                  <c:strRef>
                    <c:extLst>
                      <c:ext uri="{02D57815-91ED-43cb-92C2-25804820EDAC}">
                        <c15:formulaRef>
                          <c15:sqref>Trend!$B$8</c15:sqref>
                        </c15:formulaRef>
                      </c:ext>
                    </c:extLst>
                    <c:strCache>
                      <c:ptCount val="1"/>
                      <c:pt idx="0">
                        <c:v>Forecast - ex Cairns</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Trend!$C$3:$Q$3</c15:sqref>
                        </c15:formulaRef>
                      </c:ext>
                    </c:extLst>
                    <c:numCache>
                      <c:formatCode>General</c:formatCode>
                      <c:ptCount val="15"/>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numCache>
                  </c:numRef>
                </c:xVal>
                <c:yVal>
                  <c:numRef>
                    <c:extLst>
                      <c:ext uri="{02D57815-91ED-43cb-92C2-25804820EDAC}">
                        <c15:formulaRef>
                          <c15:sqref>Trend!$C$8:$Q$8</c15:sqref>
                        </c15:formulaRef>
                      </c:ext>
                    </c:extLst>
                    <c:numCache>
                      <c:formatCode>General</c:formatCode>
                      <c:ptCount val="15"/>
                      <c:pt idx="11" formatCode="&quot;$&quot;#,##0_);\(&quot;$&quot;#,##0\)">
                        <c:v>-170763</c:v>
                      </c:pt>
                    </c:numCache>
                  </c:numRef>
                </c:yVal>
                <c:smooth val="0"/>
                <c:extLst>
                  <c:ext xmlns:c16="http://schemas.microsoft.com/office/drawing/2014/chart" uri="{C3380CC4-5D6E-409C-BE32-E72D297353CC}">
                    <c16:uniqueId val="{00000002-6F17-4362-9700-3B909DEE1A15}"/>
                  </c:ext>
                </c:extLst>
              </c15:ser>
            </c15:filteredScatterSeries>
          </c:ext>
        </c:extLst>
      </c:scatterChart>
      <c:valAx>
        <c:axId val="689694832"/>
        <c:scaling>
          <c:orientation val="minMax"/>
          <c:min val="201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AU" sz="1200" baseline="0"/>
                  <a:t>Financial Year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9690152"/>
        <c:crosses val="autoZero"/>
        <c:crossBetween val="midCat"/>
        <c:majorUnit val="1"/>
      </c:valAx>
      <c:valAx>
        <c:axId val="6896901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9694832"/>
        <c:crosses val="autoZero"/>
        <c:crossBetween val="midCat"/>
      </c:valAx>
      <c:spPr>
        <a:solidFill>
          <a:schemeClr val="bg2"/>
        </a:solidFill>
        <a:ln>
          <a:noFill/>
        </a:ln>
        <a:effectLst/>
      </c:spPr>
    </c:plotArea>
    <c:legend>
      <c:legendPos val="r"/>
      <c:layout>
        <c:manualLayout>
          <c:xMode val="edge"/>
          <c:yMode val="edge"/>
          <c:x val="0.17971501624312469"/>
          <c:y val="0.18498687664041991"/>
          <c:w val="0.22324690836339076"/>
          <c:h val="0.2035090616937114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a:t>Membership</a:t>
            </a:r>
            <a:r>
              <a:rPr lang="en-AU" sz="1600" baseline="0"/>
              <a:t> Numbers FY2025</a:t>
            </a:r>
            <a:endParaRPr lang="en-AU"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6382524773599639E-2"/>
          <c:y val="0.12744072895824038"/>
          <c:w val="0.92632867579429468"/>
          <c:h val="0.65738674804589092"/>
        </c:manualLayout>
      </c:layout>
      <c:barChart>
        <c:barDir val="col"/>
        <c:grouping val="stacked"/>
        <c:varyColors val="0"/>
        <c:ser>
          <c:idx val="0"/>
          <c:order val="0"/>
          <c:tx>
            <c:strRef>
              <c:f>'[Summary Member Numbers 31 Oct 2024.xlsx]New EqvFY2025 '!$B$276</c:f>
              <c:strCache>
                <c:ptCount val="1"/>
                <c:pt idx="0">
                  <c:v>Individual 1</c:v>
                </c:pt>
              </c:strCache>
            </c:strRef>
          </c:tx>
          <c:spPr>
            <a:solidFill>
              <a:schemeClr val="accent1"/>
            </a:solidFill>
            <a:ln>
              <a:noFill/>
            </a:ln>
            <a:effectLst/>
          </c:spPr>
          <c:invertIfNegative val="0"/>
          <c:cat>
            <c:numRef>
              <c:f>'[Summary Member Numbers 31 Oct 2024.xlsx]New EqvFY2025 '!$C$275:$N$275</c:f>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f>'[Summary Member Numbers 31 Oct 2024.xlsx]New EqvFY2025 '!$C$276:$N$276</c:f>
              <c:numCache>
                <c:formatCode>General</c:formatCode>
                <c:ptCount val="12"/>
                <c:pt idx="0">
                  <c:v>303</c:v>
                </c:pt>
                <c:pt idx="1">
                  <c:v>319</c:v>
                </c:pt>
                <c:pt idx="2">
                  <c:v>326</c:v>
                </c:pt>
                <c:pt idx="3">
                  <c:v>334</c:v>
                </c:pt>
              </c:numCache>
            </c:numRef>
          </c:val>
          <c:extLst>
            <c:ext xmlns:c16="http://schemas.microsoft.com/office/drawing/2014/chart" uri="{C3380CC4-5D6E-409C-BE32-E72D297353CC}">
              <c16:uniqueId val="{00000000-EF34-437D-8DE0-F094AEB171ED}"/>
            </c:ext>
          </c:extLst>
        </c:ser>
        <c:ser>
          <c:idx val="1"/>
          <c:order val="1"/>
          <c:tx>
            <c:strRef>
              <c:f>'[Summary Member Numbers 31 Oct 2024.xlsx]New EqvFY2025 '!$B$277</c:f>
              <c:strCache>
                <c:ptCount val="1"/>
                <c:pt idx="0">
                  <c:v>Individual 2</c:v>
                </c:pt>
              </c:strCache>
            </c:strRef>
          </c:tx>
          <c:spPr>
            <a:solidFill>
              <a:schemeClr val="accent2"/>
            </a:solidFill>
            <a:ln>
              <a:noFill/>
            </a:ln>
            <a:effectLst/>
          </c:spPr>
          <c:invertIfNegative val="0"/>
          <c:cat>
            <c:numRef>
              <c:f>'[Summary Member Numbers 31 Oct 2024.xlsx]New EqvFY2025 '!$C$275:$N$275</c:f>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f>'[Summary Member Numbers 31 Oct 2024.xlsx]New EqvFY2025 '!$C$277:$N$277</c:f>
              <c:numCache>
                <c:formatCode>General</c:formatCode>
                <c:ptCount val="12"/>
                <c:pt idx="0">
                  <c:v>39</c:v>
                </c:pt>
                <c:pt idx="1">
                  <c:v>40</c:v>
                </c:pt>
                <c:pt idx="2">
                  <c:v>41</c:v>
                </c:pt>
                <c:pt idx="3">
                  <c:v>45</c:v>
                </c:pt>
              </c:numCache>
            </c:numRef>
          </c:val>
          <c:extLst>
            <c:ext xmlns:c16="http://schemas.microsoft.com/office/drawing/2014/chart" uri="{C3380CC4-5D6E-409C-BE32-E72D297353CC}">
              <c16:uniqueId val="{00000001-EF34-437D-8DE0-F094AEB171ED}"/>
            </c:ext>
          </c:extLst>
        </c:ser>
        <c:ser>
          <c:idx val="2"/>
          <c:order val="2"/>
          <c:tx>
            <c:strRef>
              <c:f>'[Summary Member Numbers 31 Oct 2024.xlsx]New EqvFY2025 '!$B$278</c:f>
              <c:strCache>
                <c:ptCount val="1"/>
                <c:pt idx="0">
                  <c:v>Collective 1</c:v>
                </c:pt>
              </c:strCache>
            </c:strRef>
          </c:tx>
          <c:spPr>
            <a:solidFill>
              <a:schemeClr val="accent3"/>
            </a:solidFill>
            <a:ln>
              <a:noFill/>
            </a:ln>
            <a:effectLst/>
          </c:spPr>
          <c:invertIfNegative val="0"/>
          <c:cat>
            <c:numRef>
              <c:f>'[Summary Member Numbers 31 Oct 2024.xlsx]New EqvFY2025 '!$C$275:$N$275</c:f>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f>'[Summary Member Numbers 31 Oct 2024.xlsx]New EqvFY2025 '!$C$278:$N$278</c:f>
              <c:numCache>
                <c:formatCode>General</c:formatCode>
                <c:ptCount val="12"/>
                <c:pt idx="0">
                  <c:v>112</c:v>
                </c:pt>
                <c:pt idx="1">
                  <c:v>114</c:v>
                </c:pt>
                <c:pt idx="2">
                  <c:v>114</c:v>
                </c:pt>
                <c:pt idx="3">
                  <c:v>115</c:v>
                </c:pt>
              </c:numCache>
            </c:numRef>
          </c:val>
          <c:extLst>
            <c:ext xmlns:c16="http://schemas.microsoft.com/office/drawing/2014/chart" uri="{C3380CC4-5D6E-409C-BE32-E72D297353CC}">
              <c16:uniqueId val="{00000002-EF34-437D-8DE0-F094AEB171ED}"/>
            </c:ext>
          </c:extLst>
        </c:ser>
        <c:ser>
          <c:idx val="3"/>
          <c:order val="3"/>
          <c:tx>
            <c:strRef>
              <c:f>'[Summary Member Numbers 31 Oct 2024.xlsx]New EqvFY2025 '!$B$279</c:f>
              <c:strCache>
                <c:ptCount val="1"/>
                <c:pt idx="0">
                  <c:v>Collective 2</c:v>
                </c:pt>
              </c:strCache>
            </c:strRef>
          </c:tx>
          <c:spPr>
            <a:solidFill>
              <a:schemeClr val="accent4"/>
            </a:solidFill>
            <a:ln>
              <a:noFill/>
            </a:ln>
            <a:effectLst/>
          </c:spPr>
          <c:invertIfNegative val="0"/>
          <c:cat>
            <c:numRef>
              <c:f>'[Summary Member Numbers 31 Oct 2024.xlsx]New EqvFY2025 '!$C$275:$N$275</c:f>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f>'[Summary Member Numbers 31 Oct 2024.xlsx]New EqvFY2025 '!$C$279:$N$279</c:f>
              <c:numCache>
                <c:formatCode>General</c:formatCode>
                <c:ptCount val="12"/>
                <c:pt idx="0">
                  <c:v>10</c:v>
                </c:pt>
                <c:pt idx="1">
                  <c:v>10</c:v>
                </c:pt>
                <c:pt idx="2">
                  <c:v>10</c:v>
                </c:pt>
                <c:pt idx="3">
                  <c:v>11</c:v>
                </c:pt>
              </c:numCache>
            </c:numRef>
          </c:val>
          <c:extLst>
            <c:ext xmlns:c16="http://schemas.microsoft.com/office/drawing/2014/chart" uri="{C3380CC4-5D6E-409C-BE32-E72D297353CC}">
              <c16:uniqueId val="{00000003-EF34-437D-8DE0-F094AEB171ED}"/>
            </c:ext>
          </c:extLst>
        </c:ser>
        <c:ser>
          <c:idx val="4"/>
          <c:order val="4"/>
          <c:tx>
            <c:strRef>
              <c:f>'[Summary Member Numbers 31 Oct 2024.xlsx]New EqvFY2025 '!$B$280</c:f>
              <c:strCache>
                <c:ptCount val="1"/>
                <c:pt idx="0">
                  <c:v>Collective International</c:v>
                </c:pt>
              </c:strCache>
            </c:strRef>
          </c:tx>
          <c:spPr>
            <a:solidFill>
              <a:schemeClr val="accent5"/>
            </a:solidFill>
            <a:ln>
              <a:noFill/>
            </a:ln>
            <a:effectLst/>
          </c:spPr>
          <c:invertIfNegative val="0"/>
          <c:cat>
            <c:numRef>
              <c:f>'[Summary Member Numbers 31 Oct 2024.xlsx]New EqvFY2025 '!$C$275:$N$275</c:f>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f>'[Summary Member Numbers 31 Oct 2024.xlsx]New EqvFY2025 '!$C$280:$N$280</c:f>
              <c:numCache>
                <c:formatCode>General</c:formatCode>
                <c:ptCount val="12"/>
                <c:pt idx="0">
                  <c:v>6</c:v>
                </c:pt>
                <c:pt idx="1">
                  <c:v>6</c:v>
                </c:pt>
                <c:pt idx="2">
                  <c:v>6</c:v>
                </c:pt>
                <c:pt idx="3">
                  <c:v>6</c:v>
                </c:pt>
              </c:numCache>
            </c:numRef>
          </c:val>
          <c:extLst>
            <c:ext xmlns:c16="http://schemas.microsoft.com/office/drawing/2014/chart" uri="{C3380CC4-5D6E-409C-BE32-E72D297353CC}">
              <c16:uniqueId val="{00000004-EF34-437D-8DE0-F094AEB171ED}"/>
            </c:ext>
          </c:extLst>
        </c:ser>
        <c:ser>
          <c:idx val="6"/>
          <c:order val="5"/>
          <c:tx>
            <c:strRef>
              <c:f>'[Summary Member Numbers 31 Oct 2024.xlsx]New EqvFY2025 '!$B$281</c:f>
              <c:strCache>
                <c:ptCount val="1"/>
                <c:pt idx="0">
                  <c:v>Students</c:v>
                </c:pt>
              </c:strCache>
            </c:strRef>
          </c:tx>
          <c:spPr>
            <a:solidFill>
              <a:schemeClr val="accent1">
                <a:lumMod val="60000"/>
              </a:schemeClr>
            </a:solidFill>
            <a:ln>
              <a:noFill/>
            </a:ln>
            <a:effectLst/>
          </c:spPr>
          <c:invertIfNegative val="0"/>
          <c:cat>
            <c:numRef>
              <c:f>'[Summary Member Numbers 31 Oct 2024.xlsx]New EqvFY2025 '!$C$275:$N$275</c:f>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f>'[Summary Member Numbers 31 Oct 2024.xlsx]New EqvFY2025 '!$C$281:$N$281</c:f>
              <c:numCache>
                <c:formatCode>General</c:formatCode>
                <c:ptCount val="12"/>
                <c:pt idx="0">
                  <c:v>44</c:v>
                </c:pt>
                <c:pt idx="1">
                  <c:v>48</c:v>
                </c:pt>
                <c:pt idx="2">
                  <c:v>50</c:v>
                </c:pt>
                <c:pt idx="3">
                  <c:v>52</c:v>
                </c:pt>
              </c:numCache>
            </c:numRef>
          </c:val>
          <c:extLst>
            <c:ext xmlns:c16="http://schemas.microsoft.com/office/drawing/2014/chart" uri="{C3380CC4-5D6E-409C-BE32-E72D297353CC}">
              <c16:uniqueId val="{00000005-EF34-437D-8DE0-F094AEB171ED}"/>
            </c:ext>
          </c:extLst>
        </c:ser>
        <c:dLbls>
          <c:showLegendKey val="0"/>
          <c:showVal val="0"/>
          <c:showCatName val="0"/>
          <c:showSerName val="0"/>
          <c:showPercent val="0"/>
          <c:showBubbleSize val="0"/>
        </c:dLbls>
        <c:gapWidth val="150"/>
        <c:overlap val="100"/>
        <c:axId val="1061733919"/>
        <c:axId val="1054321663"/>
        <c:extLst/>
      </c:barChart>
      <c:dateAx>
        <c:axId val="1061733919"/>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54321663"/>
        <c:crosses val="autoZero"/>
        <c:auto val="1"/>
        <c:lblOffset val="100"/>
        <c:baseTimeUnit val="months"/>
      </c:dateAx>
      <c:valAx>
        <c:axId val="10543216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61733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a:t>Equivalent Membership FY2025</a:t>
            </a:r>
          </a:p>
        </c:rich>
      </c:tx>
      <c:layout>
        <c:manualLayout>
          <c:xMode val="edge"/>
          <c:yMode val="edge"/>
          <c:x val="0.28215390455664269"/>
          <c:y val="2.573529411764705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8"/>
          <c:order val="8"/>
          <c:tx>
            <c:strRef>
              <c:f>'[Summary Member Numbers 31 Oct 2024.xlsx]New EqvFY2025 '!$B$284</c:f>
              <c:strCache>
                <c:ptCount val="1"/>
                <c:pt idx="0">
                  <c:v>Equivalent Membership (Paris)</c:v>
                </c:pt>
              </c:strCache>
            </c:strRef>
          </c:tx>
          <c:spPr>
            <a:solidFill>
              <a:srgbClr val="70AD47">
                <a:lumMod val="75000"/>
              </a:srgbClr>
            </a:solidFill>
            <a:ln>
              <a:noFill/>
            </a:ln>
            <a:effectLst/>
          </c:spPr>
          <c:invertIfNegative val="0"/>
          <c:cat>
            <c:numRef>
              <c:f>'[Summary Member Numbers 31 Oct 2024.xlsx]New EqvFY2025 '!$C$275:$N$275</c:f>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f>'[Summary Member Numbers 31 Oct 2024.xlsx]New EqvFY2025 '!$C$284:$N$284</c:f>
              <c:numCache>
                <c:formatCode>General</c:formatCode>
                <c:ptCount val="12"/>
                <c:pt idx="0">
                  <c:v>1024.5</c:v>
                </c:pt>
                <c:pt idx="1">
                  <c:v>1053</c:v>
                </c:pt>
                <c:pt idx="2">
                  <c:v>1060.5</c:v>
                </c:pt>
                <c:pt idx="3">
                  <c:v>1079.5</c:v>
                </c:pt>
              </c:numCache>
            </c:numRef>
          </c:val>
          <c:extLst>
            <c:ext xmlns:c16="http://schemas.microsoft.com/office/drawing/2014/chart" uri="{C3380CC4-5D6E-409C-BE32-E72D297353CC}">
              <c16:uniqueId val="{00000000-22A7-4E39-A19E-07B0ABBF48FA}"/>
            </c:ext>
          </c:extLst>
        </c:ser>
        <c:dLbls>
          <c:showLegendKey val="0"/>
          <c:showVal val="0"/>
          <c:showCatName val="0"/>
          <c:showSerName val="0"/>
          <c:showPercent val="0"/>
          <c:showBubbleSize val="0"/>
        </c:dLbls>
        <c:gapWidth val="150"/>
        <c:overlap val="100"/>
        <c:axId val="1061733919"/>
        <c:axId val="1054321663"/>
        <c:extLst>
          <c:ext xmlns:c15="http://schemas.microsoft.com/office/drawing/2012/chart" uri="{02D57815-91ED-43cb-92C2-25804820EDAC}">
            <c15:filteredBarSeries>
              <c15:ser>
                <c:idx val="1"/>
                <c:order val="0"/>
                <c:tx>
                  <c:strRef>
                    <c:extLst>
                      <c:ext uri="{02D57815-91ED-43cb-92C2-25804820EDAC}">
                        <c15:formulaRef>
                          <c15:sqref>'[Summary Member Numbers 31 Oct 2024.xlsx]New EqvFY2025 '!$B$276</c15:sqref>
                        </c15:formulaRef>
                      </c:ext>
                    </c:extLst>
                    <c:strCache>
                      <c:ptCount val="1"/>
                      <c:pt idx="0">
                        <c:v>Individual 1</c:v>
                      </c:pt>
                    </c:strCache>
                  </c:strRef>
                </c:tx>
                <c:spPr>
                  <a:solidFill>
                    <a:schemeClr val="accent6">
                      <a:tint val="58000"/>
                    </a:schemeClr>
                  </a:solidFill>
                  <a:ln>
                    <a:noFill/>
                  </a:ln>
                  <a:effectLst/>
                </c:spPr>
                <c:invertIfNegative val="0"/>
                <c:cat>
                  <c:numRef>
                    <c:extLst>
                      <c:ext uri="{02D57815-91ED-43cb-92C2-25804820EDAC}">
                        <c15:formulaRef>
                          <c15:sqref>'[Summary Member Numbers 31 Oct 2024.xlsx]New EqvFY2025 '!$C$275:$N$275</c15:sqref>
                        </c15:formulaRef>
                      </c:ext>
                    </c:extLst>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extLst>
                      <c:ext uri="{02D57815-91ED-43cb-92C2-25804820EDAC}">
                        <c15:formulaRef>
                          <c15:sqref>'[Summary Member Numbers 31 Oct 2024.xlsx]New EqvFY2025 '!$C$276:$N$276</c15:sqref>
                        </c15:formulaRef>
                      </c:ext>
                    </c:extLst>
                    <c:numCache>
                      <c:formatCode>General</c:formatCode>
                      <c:ptCount val="12"/>
                      <c:pt idx="0">
                        <c:v>303</c:v>
                      </c:pt>
                      <c:pt idx="1">
                        <c:v>319</c:v>
                      </c:pt>
                      <c:pt idx="2">
                        <c:v>326</c:v>
                      </c:pt>
                      <c:pt idx="3">
                        <c:v>334</c:v>
                      </c:pt>
                    </c:numCache>
                  </c:numRef>
                </c:val>
                <c:extLst>
                  <c:ext xmlns:c16="http://schemas.microsoft.com/office/drawing/2014/chart" uri="{C3380CC4-5D6E-409C-BE32-E72D297353CC}">
                    <c16:uniqueId val="{00000001-22A7-4E39-A19E-07B0ABBF48FA}"/>
                  </c:ext>
                </c:extLst>
              </c15:ser>
            </c15:filteredBarSeries>
            <c15:filteredBarSeries>
              <c15:ser>
                <c:idx val="0"/>
                <c:order val="1"/>
                <c:tx>
                  <c:strRef>
                    <c:extLst xmlns:c15="http://schemas.microsoft.com/office/drawing/2012/chart">
                      <c:ext xmlns:c15="http://schemas.microsoft.com/office/drawing/2012/chart" uri="{02D57815-91ED-43cb-92C2-25804820EDAC}">
                        <c15:formulaRef>
                          <c15:sqref>'[Summary Member Numbers 31 Oct 2024.xlsx]New EqvFY2025 '!$B$277</c15:sqref>
                        </c15:formulaRef>
                      </c:ext>
                    </c:extLst>
                    <c:strCache>
                      <c:ptCount val="1"/>
                      <c:pt idx="0">
                        <c:v>Individual 2</c:v>
                      </c:pt>
                    </c:strCache>
                  </c:strRef>
                </c:tx>
                <c:spPr>
                  <a:solidFill>
                    <a:schemeClr val="accent6">
                      <a:tint val="44000"/>
                    </a:schemeClr>
                  </a:solidFill>
                  <a:ln>
                    <a:noFill/>
                  </a:ln>
                  <a:effectLst/>
                </c:spPr>
                <c:invertIfNegative val="0"/>
                <c:cat>
                  <c:numRef>
                    <c:extLst xmlns:c15="http://schemas.microsoft.com/office/drawing/2012/chart">
                      <c:ext xmlns:c15="http://schemas.microsoft.com/office/drawing/2012/chart" uri="{02D57815-91ED-43cb-92C2-25804820EDAC}">
                        <c15:formulaRef>
                          <c15:sqref>'[Summary Member Numbers 31 Oct 2024.xlsx]New EqvFY2025 '!$C$275:$N$275</c15:sqref>
                        </c15:formulaRef>
                      </c:ext>
                    </c:extLst>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extLst xmlns:c15="http://schemas.microsoft.com/office/drawing/2012/chart">
                      <c:ext xmlns:c15="http://schemas.microsoft.com/office/drawing/2012/chart" uri="{02D57815-91ED-43cb-92C2-25804820EDAC}">
                        <c15:formulaRef>
                          <c15:sqref>'[Summary Member Numbers 31 Oct 2024.xlsx]New EqvFY2025 '!$C$277:$N$277</c15:sqref>
                        </c15:formulaRef>
                      </c:ext>
                    </c:extLst>
                    <c:numCache>
                      <c:formatCode>General</c:formatCode>
                      <c:ptCount val="12"/>
                      <c:pt idx="0">
                        <c:v>39</c:v>
                      </c:pt>
                      <c:pt idx="1">
                        <c:v>40</c:v>
                      </c:pt>
                      <c:pt idx="2">
                        <c:v>41</c:v>
                      </c:pt>
                      <c:pt idx="3">
                        <c:v>45</c:v>
                      </c:pt>
                    </c:numCache>
                  </c:numRef>
                </c:val>
                <c:extLst xmlns:c15="http://schemas.microsoft.com/office/drawing/2012/chart">
                  <c:ext xmlns:c16="http://schemas.microsoft.com/office/drawing/2014/chart" uri="{C3380CC4-5D6E-409C-BE32-E72D297353CC}">
                    <c16:uniqueId val="{00000002-22A7-4E39-A19E-07B0ABBF48F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'[Summary Member Numbers 31 Oct 2024.xlsx]New EqvFY2025 '!$B$278</c15:sqref>
                        </c15:formulaRef>
                      </c:ext>
                    </c:extLst>
                    <c:strCache>
                      <c:ptCount val="1"/>
                      <c:pt idx="0">
                        <c:v>Collective 1</c:v>
                      </c:pt>
                    </c:strCache>
                  </c:strRef>
                </c:tx>
                <c:spPr>
                  <a:solidFill>
                    <a:schemeClr val="accent6">
                      <a:tint val="72000"/>
                    </a:schemeClr>
                  </a:solidFill>
                  <a:ln>
                    <a:noFill/>
                  </a:ln>
                  <a:effectLst/>
                </c:spPr>
                <c:invertIfNegative val="0"/>
                <c:cat>
                  <c:numRef>
                    <c:extLst xmlns:c15="http://schemas.microsoft.com/office/drawing/2012/chart">
                      <c:ext xmlns:c15="http://schemas.microsoft.com/office/drawing/2012/chart" uri="{02D57815-91ED-43cb-92C2-25804820EDAC}">
                        <c15:formulaRef>
                          <c15:sqref>'[Summary Member Numbers 31 Oct 2024.xlsx]New EqvFY2025 '!$C$275:$N$275</c15:sqref>
                        </c15:formulaRef>
                      </c:ext>
                    </c:extLst>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extLst xmlns:c15="http://schemas.microsoft.com/office/drawing/2012/chart">
                      <c:ext xmlns:c15="http://schemas.microsoft.com/office/drawing/2012/chart" uri="{02D57815-91ED-43cb-92C2-25804820EDAC}">
                        <c15:formulaRef>
                          <c15:sqref>'[Summary Member Numbers 31 Oct 2024.xlsx]New EqvFY2025 '!$C$278:$N$278</c15:sqref>
                        </c15:formulaRef>
                      </c:ext>
                    </c:extLst>
                    <c:numCache>
                      <c:formatCode>General</c:formatCode>
                      <c:ptCount val="12"/>
                      <c:pt idx="0">
                        <c:v>112</c:v>
                      </c:pt>
                      <c:pt idx="1">
                        <c:v>114</c:v>
                      </c:pt>
                      <c:pt idx="2">
                        <c:v>114</c:v>
                      </c:pt>
                      <c:pt idx="3">
                        <c:v>115</c:v>
                      </c:pt>
                    </c:numCache>
                  </c:numRef>
                </c:val>
                <c:extLst xmlns:c15="http://schemas.microsoft.com/office/drawing/2012/chart">
                  <c:ext xmlns:c16="http://schemas.microsoft.com/office/drawing/2014/chart" uri="{C3380CC4-5D6E-409C-BE32-E72D297353CC}">
                    <c16:uniqueId val="{00000003-22A7-4E39-A19E-07B0ABBF48FA}"/>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'[Summary Member Numbers 31 Oct 2024.xlsx]New EqvFY2025 '!$B$279</c15:sqref>
                        </c15:formulaRef>
                      </c:ext>
                    </c:extLst>
                    <c:strCache>
                      <c:ptCount val="1"/>
                      <c:pt idx="0">
                        <c:v>Collective 2</c:v>
                      </c:pt>
                    </c:strCache>
                  </c:strRef>
                </c:tx>
                <c:spPr>
                  <a:solidFill>
                    <a:schemeClr val="accent6">
                      <a:tint val="86000"/>
                    </a:schemeClr>
                  </a:solidFill>
                  <a:ln>
                    <a:noFill/>
                  </a:ln>
                  <a:effectLst/>
                </c:spPr>
                <c:invertIfNegative val="0"/>
                <c:cat>
                  <c:numRef>
                    <c:extLst xmlns:c15="http://schemas.microsoft.com/office/drawing/2012/chart">
                      <c:ext xmlns:c15="http://schemas.microsoft.com/office/drawing/2012/chart" uri="{02D57815-91ED-43cb-92C2-25804820EDAC}">
                        <c15:formulaRef>
                          <c15:sqref>'[Summary Member Numbers 31 Oct 2024.xlsx]New EqvFY2025 '!$C$275:$N$275</c15:sqref>
                        </c15:formulaRef>
                      </c:ext>
                    </c:extLst>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extLst xmlns:c15="http://schemas.microsoft.com/office/drawing/2012/chart">
                      <c:ext xmlns:c15="http://schemas.microsoft.com/office/drawing/2012/chart" uri="{02D57815-91ED-43cb-92C2-25804820EDAC}">
                        <c15:formulaRef>
                          <c15:sqref>'[Summary Member Numbers 31 Oct 2024.xlsx]New EqvFY2025 '!$C$279:$N$279</c15:sqref>
                        </c15:formulaRef>
                      </c:ext>
                    </c:extLst>
                    <c:numCache>
                      <c:formatCode>General</c:formatCode>
                      <c:ptCount val="12"/>
                      <c:pt idx="0">
                        <c:v>10</c:v>
                      </c:pt>
                      <c:pt idx="1">
                        <c:v>10</c:v>
                      </c:pt>
                      <c:pt idx="2">
                        <c:v>10</c:v>
                      </c:pt>
                      <c:pt idx="3">
                        <c:v>11</c:v>
                      </c:pt>
                    </c:numCache>
                  </c:numRef>
                </c:val>
                <c:extLst xmlns:c15="http://schemas.microsoft.com/office/drawing/2012/chart">
                  <c:ext xmlns:c16="http://schemas.microsoft.com/office/drawing/2014/chart" uri="{C3380CC4-5D6E-409C-BE32-E72D297353CC}">
                    <c16:uniqueId val="{00000004-22A7-4E39-A19E-07B0ABBF48FA}"/>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'[Summary Member Numbers 31 Oct 2024.xlsx]New EqvFY2025 '!$B$280</c15:sqref>
                        </c15:formulaRef>
                      </c:ext>
                    </c:extLst>
                    <c:strCache>
                      <c:ptCount val="1"/>
                      <c:pt idx="0">
                        <c:v>Collective International</c:v>
                      </c:pt>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'[Summary Member Numbers 31 Oct 2024.xlsx]New EqvFY2025 '!$C$275:$N$275</c15:sqref>
                        </c15:formulaRef>
                      </c:ext>
                    </c:extLst>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extLst xmlns:c15="http://schemas.microsoft.com/office/drawing/2012/chart">
                      <c:ext xmlns:c15="http://schemas.microsoft.com/office/drawing/2012/chart" uri="{02D57815-91ED-43cb-92C2-25804820EDAC}">
                        <c15:formulaRef>
                          <c15:sqref>'[Summary Member Numbers 31 Oct 2024.xlsx]New EqvFY2025 '!$C$280:$N$280</c15:sqref>
                        </c15:formulaRef>
                      </c:ext>
                    </c:extLst>
                    <c:numCache>
                      <c:formatCode>General</c:formatCode>
                      <c:ptCount val="12"/>
                      <c:pt idx="0">
                        <c:v>6</c:v>
                      </c:pt>
                      <c:pt idx="1">
                        <c:v>6</c:v>
                      </c:pt>
                      <c:pt idx="2">
                        <c:v>6</c:v>
                      </c:pt>
                      <c:pt idx="3">
                        <c:v>6</c:v>
                      </c:pt>
                    </c:numCache>
                  </c:numRef>
                </c:val>
                <c:extLst xmlns:c15="http://schemas.microsoft.com/office/drawing/2012/chart">
                  <c:ext xmlns:c16="http://schemas.microsoft.com/office/drawing/2014/chart" uri="{C3380CC4-5D6E-409C-BE32-E72D297353CC}">
                    <c16:uniqueId val="{00000005-22A7-4E39-A19E-07B0ABBF48FA}"/>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'[Summary Member Numbers 31 Oct 2024.xlsx]New EqvFY2025 '!$B$281</c15:sqref>
                        </c15:formulaRef>
                      </c:ext>
                    </c:extLst>
                    <c:strCache>
                      <c:ptCount val="1"/>
                      <c:pt idx="0">
                        <c:v>Students</c:v>
                      </c:pt>
                    </c:strCache>
                  </c:strRef>
                </c:tx>
                <c:spPr>
                  <a:solidFill>
                    <a:schemeClr val="accent6">
                      <a:shade val="86000"/>
                    </a:schemeClr>
                  </a:solidFill>
                  <a:ln>
                    <a:noFill/>
                  </a:ln>
                  <a:effectLst/>
                </c:spPr>
                <c:invertIfNegative val="0"/>
                <c:cat>
                  <c:numRef>
                    <c:extLst xmlns:c15="http://schemas.microsoft.com/office/drawing/2012/chart">
                      <c:ext xmlns:c15="http://schemas.microsoft.com/office/drawing/2012/chart" uri="{02D57815-91ED-43cb-92C2-25804820EDAC}">
                        <c15:formulaRef>
                          <c15:sqref>'[Summary Member Numbers 31 Oct 2024.xlsx]New EqvFY2025 '!$C$275:$N$275</c15:sqref>
                        </c15:formulaRef>
                      </c:ext>
                    </c:extLst>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extLst xmlns:c15="http://schemas.microsoft.com/office/drawing/2012/chart">
                      <c:ext xmlns:c15="http://schemas.microsoft.com/office/drawing/2012/chart" uri="{02D57815-91ED-43cb-92C2-25804820EDAC}">
                        <c15:formulaRef>
                          <c15:sqref>'[Summary Member Numbers 31 Oct 2024.xlsx]New EqvFY2025 '!$C$281:$N$281</c15:sqref>
                        </c15:formulaRef>
                      </c:ext>
                    </c:extLst>
                    <c:numCache>
                      <c:formatCode>General</c:formatCode>
                      <c:ptCount val="12"/>
                      <c:pt idx="0">
                        <c:v>44</c:v>
                      </c:pt>
                      <c:pt idx="1">
                        <c:v>48</c:v>
                      </c:pt>
                      <c:pt idx="2">
                        <c:v>50</c:v>
                      </c:pt>
                      <c:pt idx="3">
                        <c:v>52</c:v>
                      </c:pt>
                    </c:numCache>
                  </c:numRef>
                </c:val>
                <c:extLst xmlns:c15="http://schemas.microsoft.com/office/drawing/2012/chart">
                  <c:ext xmlns:c16="http://schemas.microsoft.com/office/drawing/2014/chart" uri="{C3380CC4-5D6E-409C-BE32-E72D297353CC}">
                    <c16:uniqueId val="{00000006-22A7-4E39-A19E-07B0ABBF48FA}"/>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'[Summary Member Numbers 31 Oct 2024.xlsx]New EqvFY2025 '!$B$282</c15:sqref>
                        </c15:formulaRef>
                      </c:ext>
                    </c:extLst>
                    <c:strCache>
                      <c:ptCount val="1"/>
                      <c:pt idx="0">
                        <c:v>Total  Paying members</c:v>
                      </c:pt>
                    </c:strCache>
                  </c:strRef>
                </c:tx>
                <c:spPr>
                  <a:solidFill>
                    <a:schemeClr val="accent6">
                      <a:shade val="72000"/>
                    </a:schemeClr>
                  </a:solidFill>
                  <a:ln>
                    <a:noFill/>
                  </a:ln>
                  <a:effectLst/>
                </c:spPr>
                <c:invertIfNegative val="0"/>
                <c:cat>
                  <c:numRef>
                    <c:extLst xmlns:c15="http://schemas.microsoft.com/office/drawing/2012/chart">
                      <c:ext xmlns:c15="http://schemas.microsoft.com/office/drawing/2012/chart" uri="{02D57815-91ED-43cb-92C2-25804820EDAC}">
                        <c15:formulaRef>
                          <c15:sqref>'[Summary Member Numbers 31 Oct 2024.xlsx]New EqvFY2025 '!$C$275:$N$275</c15:sqref>
                        </c15:formulaRef>
                      </c:ext>
                    </c:extLst>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extLst xmlns:c15="http://schemas.microsoft.com/office/drawing/2012/chart">
                      <c:ext xmlns:c15="http://schemas.microsoft.com/office/drawing/2012/chart" uri="{02D57815-91ED-43cb-92C2-25804820EDAC}">
                        <c15:formulaRef>
                          <c15:sqref>'[Summary Member Numbers 31 Oct 2024.xlsx]New EqvFY2025 '!$C$282:$N$282</c15:sqref>
                        </c15:formulaRef>
                      </c:ext>
                    </c:extLst>
                    <c:numCache>
                      <c:formatCode>General</c:formatCode>
                      <c:ptCount val="12"/>
                      <c:pt idx="0">
                        <c:v>470</c:v>
                      </c:pt>
                      <c:pt idx="1">
                        <c:v>489</c:v>
                      </c:pt>
                      <c:pt idx="2">
                        <c:v>497</c:v>
                      </c:pt>
                      <c:pt idx="3">
                        <c:v>511</c:v>
                      </c:pt>
                    </c:numCache>
                  </c:numRef>
                </c:val>
                <c:extLst xmlns:c15="http://schemas.microsoft.com/office/drawing/2012/chart">
                  <c:ext xmlns:c16="http://schemas.microsoft.com/office/drawing/2014/chart" uri="{C3380CC4-5D6E-409C-BE32-E72D297353CC}">
                    <c16:uniqueId val="{00000007-22A7-4E39-A19E-07B0ABBF48FA}"/>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'[Summary Member Numbers 31 Oct 2024.xlsx]New EqvFY2025 '!$B$283</c15:sqref>
                        </c15:formulaRef>
                      </c:ext>
                    </c:extLst>
                    <c:strCache>
                      <c:ptCount val="1"/>
                      <c:pt idx="0">
                        <c:v>Total Members Incl Students</c:v>
                      </c:pt>
                    </c:strCache>
                  </c:strRef>
                </c:tx>
                <c:spPr>
                  <a:solidFill>
                    <a:schemeClr val="accent6">
                      <a:shade val="58000"/>
                    </a:schemeClr>
                  </a:solidFill>
                  <a:ln>
                    <a:noFill/>
                  </a:ln>
                  <a:effectLst/>
                </c:spPr>
                <c:invertIfNegative val="0"/>
                <c:cat>
                  <c:numRef>
                    <c:extLst xmlns:c15="http://schemas.microsoft.com/office/drawing/2012/chart">
                      <c:ext xmlns:c15="http://schemas.microsoft.com/office/drawing/2012/chart" uri="{02D57815-91ED-43cb-92C2-25804820EDAC}">
                        <c15:formulaRef>
                          <c15:sqref>'[Summary Member Numbers 31 Oct 2024.xlsx]New EqvFY2025 '!$C$275:$N$275</c15:sqref>
                        </c15:formulaRef>
                      </c:ext>
                    </c:extLst>
                    <c:numCache>
                      <c:formatCode>mmm\-yy</c:formatCode>
                      <c:ptCount val="12"/>
                      <c:pt idx="0">
                        <c:v>45474</c:v>
                      </c:pt>
                      <c:pt idx="1">
                        <c:v>45505</c:v>
                      </c:pt>
                      <c:pt idx="2">
                        <c:v>45536</c:v>
                      </c:pt>
                      <c:pt idx="3">
                        <c:v>45566</c:v>
                      </c:pt>
                      <c:pt idx="4">
                        <c:v>45597</c:v>
                      </c:pt>
                      <c:pt idx="5">
                        <c:v>45627</c:v>
                      </c:pt>
                      <c:pt idx="6">
                        <c:v>45658</c:v>
                      </c:pt>
                      <c:pt idx="7">
                        <c:v>45689</c:v>
                      </c:pt>
                      <c:pt idx="8">
                        <c:v>45717</c:v>
                      </c:pt>
                      <c:pt idx="9">
                        <c:v>45748</c:v>
                      </c:pt>
                      <c:pt idx="10">
                        <c:v>45778</c:v>
                      </c:pt>
                      <c:pt idx="11">
                        <c:v>45809</c:v>
                      </c:pt>
                    </c:numCache>
                  </c:numRef>
                </c:cat>
                <c:val>
                  <c:numRef>
                    <c:extLst xmlns:c15="http://schemas.microsoft.com/office/drawing/2012/chart">
                      <c:ext xmlns:c15="http://schemas.microsoft.com/office/drawing/2012/chart" uri="{02D57815-91ED-43cb-92C2-25804820EDAC}">
                        <c15:formulaRef>
                          <c15:sqref>'[Summary Member Numbers 31 Oct 2024.xlsx]New EqvFY2025 '!$C$283:$N$283</c15:sqref>
                        </c15:formulaRef>
                      </c:ext>
                    </c:extLst>
                    <c:numCache>
                      <c:formatCode>General</c:formatCode>
                      <c:ptCount val="12"/>
                      <c:pt idx="0">
                        <c:v>514</c:v>
                      </c:pt>
                      <c:pt idx="1">
                        <c:v>537</c:v>
                      </c:pt>
                      <c:pt idx="2">
                        <c:v>547</c:v>
                      </c:pt>
                      <c:pt idx="3">
                        <c:v>563</c:v>
                      </c:pt>
                    </c:numCache>
                  </c:numRef>
                </c:val>
                <c:extLst xmlns:c15="http://schemas.microsoft.com/office/drawing/2012/chart">
                  <c:ext xmlns:c16="http://schemas.microsoft.com/office/drawing/2014/chart" uri="{C3380CC4-5D6E-409C-BE32-E72D297353CC}">
                    <c16:uniqueId val="{00000008-22A7-4E39-A19E-07B0ABBF48FA}"/>
                  </c:ext>
                </c:extLst>
              </c15:ser>
            </c15:filteredBarSeries>
          </c:ext>
        </c:extLst>
      </c:barChart>
      <c:dateAx>
        <c:axId val="1061733919"/>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54321663"/>
        <c:crosses val="autoZero"/>
        <c:auto val="1"/>
        <c:lblOffset val="100"/>
        <c:baseTimeUnit val="months"/>
      </c:dateAx>
      <c:valAx>
        <c:axId val="1054321663"/>
        <c:scaling>
          <c:orientation val="minMax"/>
          <c:min val="6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61733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en-US" dirty="0">
                <a:solidFill>
                  <a:schemeClr val="accent1"/>
                </a:solidFill>
              </a:rPr>
              <a:t>NGN Membership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Registgered NGN Members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Sheet1!$A$2:$A$5</c:f>
              <c:numCache>
                <c:formatCode>General</c:formatCode>
                <c:ptCount val="4"/>
                <c:pt idx="0">
                  <c:v>2021</c:v>
                </c:pt>
                <c:pt idx="1">
                  <c:v>2022</c:v>
                </c:pt>
                <c:pt idx="2">
                  <c:v>2023</c:v>
                </c:pt>
                <c:pt idx="3">
                  <c:v>2024</c:v>
                </c:pt>
              </c:numCache>
            </c:numRef>
          </c:cat>
          <c:val>
            <c:numRef>
              <c:f>Sheet1!$B$2:$B$5</c:f>
              <c:numCache>
                <c:formatCode>General</c:formatCode>
                <c:ptCount val="4"/>
                <c:pt idx="0">
                  <c:v>220</c:v>
                </c:pt>
                <c:pt idx="1">
                  <c:v>232</c:v>
                </c:pt>
                <c:pt idx="2">
                  <c:v>307</c:v>
                </c:pt>
                <c:pt idx="3">
                  <c:v>349</c:v>
                </c:pt>
              </c:numCache>
            </c:numRef>
          </c:val>
          <c:smooth val="0"/>
          <c:extLst>
            <c:ext xmlns:c16="http://schemas.microsoft.com/office/drawing/2014/chart" uri="{C3380CC4-5D6E-409C-BE32-E72D297353CC}">
              <c16:uniqueId val="{00000000-CC58-4946-867C-8E1FD768818A}"/>
            </c:ext>
          </c:extLst>
        </c:ser>
        <c:dLbls>
          <c:showLegendKey val="0"/>
          <c:showVal val="0"/>
          <c:showCatName val="0"/>
          <c:showSerName val="0"/>
          <c:showPercent val="0"/>
          <c:showBubbleSize val="0"/>
        </c:dLbls>
        <c:marker val="1"/>
        <c:smooth val="0"/>
        <c:axId val="998028088"/>
        <c:axId val="835476824"/>
      </c:lineChart>
      <c:catAx>
        <c:axId val="998028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5476824"/>
        <c:crosses val="autoZero"/>
        <c:auto val="1"/>
        <c:lblAlgn val="ctr"/>
        <c:lblOffset val="100"/>
        <c:noMultiLvlLbl val="0"/>
      </c:catAx>
      <c:valAx>
        <c:axId val="835476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8028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accent1"/>
                </a:solidFill>
                <a:latin typeface="+mn-lt"/>
                <a:ea typeface="+mn-ea"/>
                <a:cs typeface="+mn-cs"/>
              </a:defRPr>
            </a:pPr>
            <a:r>
              <a:rPr lang="en-US" sz="1200" dirty="0">
                <a:solidFill>
                  <a:schemeClr val="accent1"/>
                </a:solidFill>
              </a:rPr>
              <a:t>NGN Member Gender Diversity</a:t>
            </a:r>
          </a:p>
        </c:rich>
      </c:tx>
      <c:layout>
        <c:manualLayout>
          <c:xMode val="edge"/>
          <c:yMode val="edge"/>
          <c:x val="0.11583975080038071"/>
          <c:y val="5.293243612159456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accent1"/>
              </a:solidFill>
              <a:latin typeface="+mn-lt"/>
              <a:ea typeface="+mn-ea"/>
              <a:cs typeface="+mn-cs"/>
            </a:defRPr>
          </a:pPr>
          <a:endParaRPr lang="en-US"/>
        </a:p>
      </c:txPr>
    </c:title>
    <c:autoTitleDeleted val="0"/>
    <c:plotArea>
      <c:layout/>
      <c:pieChart>
        <c:varyColors val="1"/>
        <c:ser>
          <c:idx val="0"/>
          <c:order val="0"/>
          <c:tx>
            <c:strRef>
              <c:f>Sheet1!$B$1</c:f>
              <c:strCache>
                <c:ptCount val="1"/>
                <c:pt idx="0">
                  <c:v>Gender Diversity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EE9-40B5-BD6B-00524688F01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EE9-40B5-BD6B-00524688F01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0%</c:formatCode>
                <c:ptCount val="2"/>
                <c:pt idx="0">
                  <c:v>0.24</c:v>
                </c:pt>
                <c:pt idx="1">
                  <c:v>0.76</c:v>
                </c:pt>
              </c:numCache>
            </c:numRef>
          </c:val>
          <c:extLst>
            <c:ext xmlns:c16="http://schemas.microsoft.com/office/drawing/2014/chart" uri="{C3380CC4-5D6E-409C-BE32-E72D297353CC}">
              <c16:uniqueId val="{00000000-D1BE-4375-9D62-64988A7C47A0}"/>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5796486977589341"/>
          <c:y val="0.42677380969747231"/>
          <c:w val="0.18614679189197736"/>
          <c:h val="0.215199685703564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870084-912C-4E66-88D8-672BA69B1F80}" type="datetimeFigureOut">
              <a:rPr lang="fr-FR" smtClean="0"/>
              <a:t>15/11/2024</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B1C7C2-D450-4468-BD6D-3FD16A9CB7C5}" type="slidenum">
              <a:rPr lang="fr-FR" smtClean="0"/>
              <a:t>‹#›</a:t>
            </a:fld>
            <a:endParaRPr lang="fr-FR"/>
          </a:p>
        </p:txBody>
      </p:sp>
    </p:spTree>
    <p:extLst>
      <p:ext uri="{BB962C8B-B14F-4D97-AF65-F5344CB8AC3E}">
        <p14:creationId xmlns:p14="http://schemas.microsoft.com/office/powerpoint/2010/main" val="1749991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C7E8E-B3DA-446C-94C1-7A51454554CE}" type="datetimeFigureOut">
              <a:rPr lang="fr-FR" smtClean="0"/>
              <a:t>15/11/2024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AF12F-1F19-482F-980B-344806BCCE08}" type="slidenum">
              <a:rPr lang="fr-FR" smtClean="0"/>
              <a:t>‹#›</a:t>
            </a:fld>
            <a:endParaRPr lang="fr-FR"/>
          </a:p>
        </p:txBody>
      </p:sp>
    </p:spTree>
    <p:extLst>
      <p:ext uri="{BB962C8B-B14F-4D97-AF65-F5344CB8AC3E}">
        <p14:creationId xmlns:p14="http://schemas.microsoft.com/office/powerpoint/2010/main" val="3179318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214C6E0-D6AA-4C96-836C-B12EBD6499B1}" type="slidenum">
              <a:rPr lang="en-NZ" smtClean="0"/>
              <a:t>1</a:t>
            </a:fld>
            <a:endParaRPr lang="en-NZ"/>
          </a:p>
        </p:txBody>
      </p:sp>
    </p:spTree>
    <p:extLst>
      <p:ext uri="{BB962C8B-B14F-4D97-AF65-F5344CB8AC3E}">
        <p14:creationId xmlns:p14="http://schemas.microsoft.com/office/powerpoint/2010/main" val="168250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4C6E0-D6AA-4C96-836C-B12EBD6499B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719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4C6E0-D6AA-4C96-836C-B12EBD6499B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25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 what are we forecasting for the current and next couple of years?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4C6E0-D6AA-4C96-836C-B12EBD6499B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987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4C6E0-D6AA-4C96-836C-B12EBD6499B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513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63" indent="-171363">
              <a:buFontTx/>
              <a:buChar char="-"/>
            </a:pP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4C6E0-D6AA-4C96-836C-B12EBD6499B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967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sz="1800" b="0" i="0" u="none" strike="noStrike" baseline="0" dirty="0">
              <a:latin typeface="ArialM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4C6E0-D6AA-4C96-836C-B12EBD6499B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092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4C6E0-D6AA-4C96-836C-B12EBD6499B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781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4C6E0-D6AA-4C96-836C-B12EBD6499B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076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4C6E0-D6AA-4C96-836C-B12EBD6499B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215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Storage is obvious and may require a new structural element but gases and fuels may be outside &gt;&gt; to be determined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AF12F-1F19-482F-980B-344806BCCE0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570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AF83F-9559-2D0F-AD44-CC229C4E6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08D0E-DC00-1921-D7C6-4C77D5E33F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FB38F-5301-407F-0CB7-27631D7EBDD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9BEF81E-FCC7-F9DF-D96F-9916A4FAB9DF}"/>
              </a:ext>
            </a:extLst>
          </p:cNvPr>
          <p:cNvSpPr>
            <a:spLocks noGrp="1"/>
          </p:cNvSpPr>
          <p:nvPr>
            <p:ph type="sldNum" sz="quarter" idx="10"/>
          </p:nvPr>
        </p:nvSpPr>
        <p:spPr/>
        <p:txBody>
          <a:bodyPr/>
          <a:lstStyle/>
          <a:p>
            <a:fld id="{9214C6E0-D6AA-4C96-836C-B12EBD6499B1}" type="slidenum">
              <a:rPr lang="en-NZ" smtClean="0"/>
              <a:t>2</a:t>
            </a:fld>
            <a:endParaRPr lang="en-NZ"/>
          </a:p>
        </p:txBody>
      </p:sp>
    </p:spTree>
    <p:extLst>
      <p:ext uri="{BB962C8B-B14F-4D97-AF65-F5344CB8AC3E}">
        <p14:creationId xmlns:p14="http://schemas.microsoft.com/office/powerpoint/2010/main" val="3197146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4C6E0-D6AA-4C96-836C-B12EBD6499B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945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92182-C4A6-A921-B6AE-343C88289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3460C-9E47-E4C6-DAE1-0A4134C44A0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9F18E01-D83D-6D51-0F26-AA101A0650F4}"/>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347966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approximatively 260 CIGRE Working Groups (WG) managed by the Study Committees. Every year between 40 and 50 WGs terminate their work by publishing a Report or a Technical Brochure, after the review and approval of their Study Committees. The Technical Council approves every year almost the same number of new WGs with new Terms of Reference (TOR) proposed by the Study Committees.</a:t>
            </a:r>
          </a:p>
          <a:p>
            <a:endParaRPr lang="en-US" dirty="0"/>
          </a:p>
          <a:p>
            <a:r>
              <a:rPr lang="en-US" dirty="0"/>
              <a:t> If you are interested in becoming a member of one of these Working Groups, please contact your National Committee.</a:t>
            </a:r>
          </a:p>
          <a:p>
            <a:endParaRPr lang="en-US" dirty="0"/>
          </a:p>
          <a:p>
            <a:r>
              <a:rPr lang="en-US" dirty="0"/>
              <a:t>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AF12F-1F19-482F-980B-344806BCCE0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943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52EEC-8C6A-ABFF-D9DB-692FE0D834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C4B5B-83DD-9599-3CA6-70DDEC74A0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8C8DE-CFCE-8134-2E79-788F446C7D85}"/>
              </a:ext>
            </a:extLst>
          </p:cNvPr>
          <p:cNvSpPr>
            <a:spLocks noGrp="1"/>
          </p:cNvSpPr>
          <p:nvPr>
            <p:ph type="body" idx="1"/>
          </p:nvPr>
        </p:nvSpPr>
        <p:spPr/>
        <p:txBody>
          <a:bodyPr/>
          <a:lstStyle/>
          <a:p>
            <a:endParaRPr lang="en-US" dirty="0"/>
          </a:p>
          <a:p>
            <a:r>
              <a:rPr lang="en-US" dirty="0"/>
              <a:t> </a:t>
            </a:r>
            <a:endParaRPr lang="en-AU" dirty="0"/>
          </a:p>
        </p:txBody>
      </p:sp>
      <p:sp>
        <p:nvSpPr>
          <p:cNvPr id="4" name="Slide Number Placeholder 3">
            <a:extLst>
              <a:ext uri="{FF2B5EF4-FFF2-40B4-BE49-F238E27FC236}">
                <a16:creationId xmlns:a16="http://schemas.microsoft.com/office/drawing/2014/main" id="{7DE09316-9D24-5C98-E6BD-0263069173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AF12F-1F19-482F-980B-344806BCCE0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402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A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a:t>Change from last year – Mentoring Coordinator has been appointed. </a:t>
            </a:r>
            <a:endParaRPr/>
          </a:p>
          <a:p>
            <a:pPr marL="0" lvl="0" indent="0" algn="l" rtl="0">
              <a:spcBef>
                <a:spcPts val="0"/>
              </a:spcBef>
              <a:spcAft>
                <a:spcPts val="0"/>
              </a:spcAft>
              <a:buNone/>
            </a:pPr>
            <a:endParaRPr/>
          </a:p>
          <a:p>
            <a:pPr marL="0" lvl="0" indent="0" algn="l" rtl="0">
              <a:spcBef>
                <a:spcPts val="0"/>
              </a:spcBef>
              <a:spcAft>
                <a:spcPts val="0"/>
              </a:spcAft>
              <a:buNone/>
            </a:pPr>
            <a:r>
              <a:rPr lang="en-AU"/>
              <a:t>11 changes post AGM this year. More on that later.</a:t>
            </a:r>
            <a:endParaRPr/>
          </a:p>
          <a:p>
            <a:pPr marL="0" lvl="0" indent="0" algn="l" rtl="0">
              <a:spcBef>
                <a:spcPts val="0"/>
              </a:spcBef>
              <a:spcAft>
                <a:spcPts val="0"/>
              </a:spcAft>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A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a:t>Note that all NGN/WiE webinar and event details are posted on the NGN website, and all of the past NGN webinars detailed above were posted as recordings in the NGN KMS space and on the CIGRE YouTube channel.</a:t>
            </a:r>
            <a:endParaRPr/>
          </a:p>
          <a:p>
            <a:pPr marL="0" lvl="0" indent="0" algn="l" rtl="0">
              <a:spcBef>
                <a:spcPts val="0"/>
              </a:spcBef>
              <a:spcAft>
                <a:spcPts val="0"/>
              </a:spcAft>
              <a:buNone/>
            </a:pPr>
            <a:endParaRPr/>
          </a:p>
        </p:txBody>
      </p:sp>
      <p:sp>
        <p:nvSpPr>
          <p:cNvPr id="146" name="Google Shape;14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A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a:t>Face-to-face catchups – Paris. </a:t>
            </a:r>
            <a:endParaRPr/>
          </a:p>
          <a:p>
            <a:pPr marL="0" lvl="0" indent="0" algn="l" rtl="0">
              <a:spcBef>
                <a:spcPts val="0"/>
              </a:spcBef>
              <a:spcAft>
                <a:spcPts val="0"/>
              </a:spcAft>
              <a:buNone/>
            </a:pPr>
            <a:endParaRPr/>
          </a:p>
        </p:txBody>
      </p:sp>
      <p:sp>
        <p:nvSpPr>
          <p:cNvPr id="164" name="Google Shape;16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A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214C6E0-D6AA-4C96-836C-B12EBD6499B1}" type="slidenum">
              <a:rPr lang="en-NZ" smtClean="0"/>
              <a:t>3</a:t>
            </a:fld>
            <a:endParaRPr lang="en-NZ"/>
          </a:p>
        </p:txBody>
      </p:sp>
    </p:spTree>
    <p:extLst>
      <p:ext uri="{BB962C8B-B14F-4D97-AF65-F5344CB8AC3E}">
        <p14:creationId xmlns:p14="http://schemas.microsoft.com/office/powerpoint/2010/main" val="2714006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214C6E0-D6AA-4C96-836C-B12EBD6499B1}" type="slidenum">
              <a:rPr lang="en-NZ" smtClean="0"/>
              <a:t>4</a:t>
            </a:fld>
            <a:endParaRPr lang="en-NZ"/>
          </a:p>
        </p:txBody>
      </p:sp>
    </p:spTree>
    <p:extLst>
      <p:ext uri="{BB962C8B-B14F-4D97-AF65-F5344CB8AC3E}">
        <p14:creationId xmlns:p14="http://schemas.microsoft.com/office/powerpoint/2010/main" val="4180932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D5AF12F-1F19-482F-980B-344806BCCE08}" type="slidenum">
              <a:rPr lang="fr-FR" smtClean="0"/>
              <a:t>5</a:t>
            </a:fld>
            <a:endParaRPr lang="fr-FR"/>
          </a:p>
        </p:txBody>
      </p:sp>
    </p:spTree>
    <p:extLst>
      <p:ext uri="{BB962C8B-B14F-4D97-AF65-F5344CB8AC3E}">
        <p14:creationId xmlns:p14="http://schemas.microsoft.com/office/powerpoint/2010/main" val="2341076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D5AF12F-1F19-482F-980B-344806BCCE08}" type="slidenum">
              <a:rPr lang="fr-FR" smtClean="0"/>
              <a:t>6</a:t>
            </a:fld>
            <a:endParaRPr lang="fr-FR"/>
          </a:p>
        </p:txBody>
      </p:sp>
    </p:spTree>
    <p:extLst>
      <p:ext uri="{BB962C8B-B14F-4D97-AF65-F5344CB8AC3E}">
        <p14:creationId xmlns:p14="http://schemas.microsoft.com/office/powerpoint/2010/main" val="1939855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AF12F-1F19-482F-980B-344806BCCE0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575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4C6E0-D6AA-4C96-836C-B12EBD6499B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79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4C6E0-D6AA-4C96-836C-B12EBD6499B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912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 y="0"/>
            <a:ext cx="12190095" cy="6858000"/>
          </a:xfrm>
          <a:prstGeom prst="rect">
            <a:avLst/>
          </a:prstGeom>
        </p:spPr>
      </p:pic>
      <p:sp>
        <p:nvSpPr>
          <p:cNvPr id="4" name="Titre 1"/>
          <p:cNvSpPr>
            <a:spLocks noGrp="1"/>
          </p:cNvSpPr>
          <p:nvPr>
            <p:ph type="title" hasCustomPrompt="1"/>
          </p:nvPr>
        </p:nvSpPr>
        <p:spPr>
          <a:xfrm>
            <a:off x="452284" y="787414"/>
            <a:ext cx="11189110" cy="1792153"/>
          </a:xfrm>
          <a:noFill/>
        </p:spPr>
        <p:txBody>
          <a:bodyPr anchor="ctr">
            <a:normAutofit/>
          </a:bodyPr>
          <a:lstStyle>
            <a:lvl1pPr algn="l">
              <a:defRPr sz="4000" baseline="0">
                <a:solidFill>
                  <a:schemeClr val="bg1"/>
                </a:solidFill>
              </a:defRPr>
            </a:lvl1pPr>
          </a:lstStyle>
          <a:p>
            <a:r>
              <a:rPr lang="fr-FR" dirty="0"/>
              <a:t>Enter </a:t>
            </a:r>
            <a:r>
              <a:rPr lang="fr-FR" dirty="0" err="1"/>
              <a:t>title</a:t>
            </a:r>
            <a:r>
              <a:rPr lang="fr-FR" dirty="0"/>
              <a:t> of </a:t>
            </a:r>
            <a:r>
              <a:rPr lang="fr-FR" dirty="0" err="1"/>
              <a:t>presentation</a:t>
            </a:r>
            <a:r>
              <a:rPr lang="fr-FR" dirty="0"/>
              <a:t> </a:t>
            </a:r>
            <a:br>
              <a:rPr lang="fr-FR" dirty="0"/>
            </a:br>
            <a:endParaRPr lang="fr-FR" dirty="0"/>
          </a:p>
        </p:txBody>
      </p:sp>
      <p:sp>
        <p:nvSpPr>
          <p:cNvPr id="5" name="Espace réservé du texte 9"/>
          <p:cNvSpPr>
            <a:spLocks noGrp="1"/>
          </p:cNvSpPr>
          <p:nvPr>
            <p:ph type="body" sz="quarter" idx="10" hasCustomPrompt="1"/>
          </p:nvPr>
        </p:nvSpPr>
        <p:spPr>
          <a:xfrm>
            <a:off x="452284" y="3867272"/>
            <a:ext cx="11189110" cy="478952"/>
          </a:xfrm>
        </p:spPr>
        <p:txBody>
          <a:bodyPr>
            <a:noAutofit/>
          </a:bodyPr>
          <a:lstStyle>
            <a:lvl1pPr marL="0" indent="0" algn="l">
              <a:buFontTx/>
              <a:buNone/>
              <a:defRPr sz="24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Presented</a:t>
            </a:r>
            <a:r>
              <a:rPr lang="fr-FR" dirty="0"/>
              <a:t> by XXX - </a:t>
            </a:r>
            <a:r>
              <a:rPr lang="fr-FR" dirty="0" err="1"/>
              <a:t>Study</a:t>
            </a:r>
            <a:r>
              <a:rPr lang="fr-FR" dirty="0"/>
              <a:t> </a:t>
            </a:r>
            <a:r>
              <a:rPr lang="fr-FR" dirty="0" err="1"/>
              <a:t>Committee</a:t>
            </a:r>
            <a:r>
              <a:rPr lang="fr-FR" dirty="0"/>
              <a:t> </a:t>
            </a:r>
          </a:p>
        </p:txBody>
      </p:sp>
      <p:sp>
        <p:nvSpPr>
          <p:cNvPr id="7" name="Espace réservé du texte 6"/>
          <p:cNvSpPr>
            <a:spLocks noGrp="1"/>
          </p:cNvSpPr>
          <p:nvPr>
            <p:ph type="body" sz="quarter" idx="13" hasCustomPrompt="1"/>
          </p:nvPr>
        </p:nvSpPr>
        <p:spPr>
          <a:xfrm>
            <a:off x="451980" y="4346224"/>
            <a:ext cx="11189414" cy="774416"/>
          </a:xfrm>
        </p:spPr>
        <p:txBody>
          <a:bodyPr>
            <a:noAutofit/>
          </a:bodyPr>
          <a:lstStyle>
            <a:lvl1pPr marL="0" indent="0" algn="l">
              <a:buNone/>
              <a:defRPr sz="2400" b="1" i="0" baseline="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fr-FR" dirty="0"/>
              <a:t>Place - Date</a:t>
            </a:r>
          </a:p>
        </p:txBody>
      </p:sp>
    </p:spTree>
    <p:extLst>
      <p:ext uri="{BB962C8B-B14F-4D97-AF65-F5344CB8AC3E}">
        <p14:creationId xmlns:p14="http://schemas.microsoft.com/office/powerpoint/2010/main" val="1304331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C7B2-556D-46CD-83ED-99A884FB97AA}"/>
              </a:ext>
            </a:extLst>
          </p:cNvPr>
          <p:cNvSpPr>
            <a:spLocks noGrp="1"/>
          </p:cNvSpPr>
          <p:nvPr>
            <p:ph type="ctrTitle"/>
          </p:nvPr>
        </p:nvSpPr>
        <p:spPr>
          <a:xfrm>
            <a:off x="1524000" y="1942832"/>
            <a:ext cx="9144000" cy="852221"/>
          </a:xfrm>
        </p:spPr>
        <p:txBody>
          <a:bodyPr anchor="b">
            <a:normAutofit/>
          </a:bodyPr>
          <a:lstStyle>
            <a:lvl1pPr algn="ctr">
              <a:defRPr sz="3600">
                <a:solidFill>
                  <a:schemeClr val="bg1"/>
                </a:solidFill>
              </a:defRPr>
            </a:lvl1pPr>
          </a:lstStyle>
          <a:p>
            <a:r>
              <a:rPr lang="fr-FR"/>
              <a:t>Modifiez le style du titre</a:t>
            </a:r>
            <a:endParaRPr lang="en-NZ"/>
          </a:p>
        </p:txBody>
      </p:sp>
      <p:sp>
        <p:nvSpPr>
          <p:cNvPr id="3" name="Subtitle 2">
            <a:extLst>
              <a:ext uri="{FF2B5EF4-FFF2-40B4-BE49-F238E27FC236}">
                <a16:creationId xmlns:a16="http://schemas.microsoft.com/office/drawing/2014/main" id="{505F1AF1-96C1-4AD2-BC34-4BA79B45D78E}"/>
              </a:ext>
            </a:extLst>
          </p:cNvPr>
          <p:cNvSpPr>
            <a:spLocks noGrp="1"/>
          </p:cNvSpPr>
          <p:nvPr>
            <p:ph type="subTitle" idx="1"/>
          </p:nvPr>
        </p:nvSpPr>
        <p:spPr>
          <a:xfrm>
            <a:off x="1524000" y="2861728"/>
            <a:ext cx="9144000" cy="53869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NZ"/>
          </a:p>
        </p:txBody>
      </p:sp>
      <p:pic>
        <p:nvPicPr>
          <p:cNvPr id="8" name="Picture 7">
            <a:extLst>
              <a:ext uri="{FF2B5EF4-FFF2-40B4-BE49-F238E27FC236}">
                <a16:creationId xmlns:a16="http://schemas.microsoft.com/office/drawing/2014/main" id="{9FED370F-807E-48DD-A4F6-7B428A65D9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8454" y="3625236"/>
            <a:ext cx="3177246" cy="1513280"/>
          </a:xfrm>
          <a:prstGeom prst="rect">
            <a:avLst/>
          </a:prstGeom>
        </p:spPr>
      </p:pic>
    </p:spTree>
    <p:extLst>
      <p:ext uri="{BB962C8B-B14F-4D97-AF65-F5344CB8AC3E}">
        <p14:creationId xmlns:p14="http://schemas.microsoft.com/office/powerpoint/2010/main" val="342645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C7B2-556D-46CD-83ED-99A884FB97AA}"/>
              </a:ext>
            </a:extLst>
          </p:cNvPr>
          <p:cNvSpPr>
            <a:spLocks noGrp="1"/>
          </p:cNvSpPr>
          <p:nvPr>
            <p:ph type="ctrTitle"/>
          </p:nvPr>
        </p:nvSpPr>
        <p:spPr>
          <a:xfrm>
            <a:off x="1524000" y="1942832"/>
            <a:ext cx="9144000" cy="852221"/>
          </a:xfrm>
        </p:spPr>
        <p:txBody>
          <a:bodyPr anchor="b">
            <a:normAutofit/>
          </a:bodyPr>
          <a:lstStyle>
            <a:lvl1pPr algn="ctr">
              <a:defRPr sz="3600">
                <a:solidFill>
                  <a:schemeClr val="accent1"/>
                </a:solidFill>
              </a:defRPr>
            </a:lvl1pPr>
          </a:lstStyle>
          <a:p>
            <a:r>
              <a:rPr lang="fr-FR"/>
              <a:t>Modifiez le style du titre</a:t>
            </a:r>
            <a:endParaRPr lang="en-NZ"/>
          </a:p>
        </p:txBody>
      </p:sp>
      <p:sp>
        <p:nvSpPr>
          <p:cNvPr id="3" name="Subtitle 2">
            <a:extLst>
              <a:ext uri="{FF2B5EF4-FFF2-40B4-BE49-F238E27FC236}">
                <a16:creationId xmlns:a16="http://schemas.microsoft.com/office/drawing/2014/main" id="{505F1AF1-96C1-4AD2-BC34-4BA79B45D78E}"/>
              </a:ext>
            </a:extLst>
          </p:cNvPr>
          <p:cNvSpPr>
            <a:spLocks noGrp="1"/>
          </p:cNvSpPr>
          <p:nvPr>
            <p:ph type="subTitle" idx="1"/>
          </p:nvPr>
        </p:nvSpPr>
        <p:spPr>
          <a:xfrm>
            <a:off x="1524000" y="2861728"/>
            <a:ext cx="9144000" cy="538697"/>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NZ"/>
          </a:p>
        </p:txBody>
      </p:sp>
      <p:pic>
        <p:nvPicPr>
          <p:cNvPr id="5" name="Picture 4">
            <a:extLst>
              <a:ext uri="{FF2B5EF4-FFF2-40B4-BE49-F238E27FC236}">
                <a16:creationId xmlns:a16="http://schemas.microsoft.com/office/drawing/2014/main" id="{464FAA2F-2045-469B-8CCA-9D6C8CC6D1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8454" y="3625236"/>
            <a:ext cx="3177248" cy="1513280"/>
          </a:xfrm>
          <a:prstGeom prst="rect">
            <a:avLst/>
          </a:prstGeom>
        </p:spPr>
      </p:pic>
    </p:spTree>
    <p:extLst>
      <p:ext uri="{BB962C8B-B14F-4D97-AF65-F5344CB8AC3E}">
        <p14:creationId xmlns:p14="http://schemas.microsoft.com/office/powerpoint/2010/main" val="2018906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C7B2-556D-46CD-83ED-99A884FB97AA}"/>
              </a:ext>
            </a:extLst>
          </p:cNvPr>
          <p:cNvSpPr>
            <a:spLocks noGrp="1"/>
          </p:cNvSpPr>
          <p:nvPr>
            <p:ph type="ctrTitle"/>
          </p:nvPr>
        </p:nvSpPr>
        <p:spPr>
          <a:xfrm>
            <a:off x="1524000" y="1942832"/>
            <a:ext cx="9144000" cy="852221"/>
          </a:xfrm>
        </p:spPr>
        <p:txBody>
          <a:bodyPr anchor="b">
            <a:normAutofit/>
          </a:bodyPr>
          <a:lstStyle>
            <a:lvl1pPr algn="ctr">
              <a:defRPr sz="3600">
                <a:solidFill>
                  <a:schemeClr val="bg1"/>
                </a:solidFill>
              </a:defRPr>
            </a:lvl1pPr>
          </a:lstStyle>
          <a:p>
            <a:r>
              <a:rPr lang="fr-FR"/>
              <a:t>Modifiez le style du titre</a:t>
            </a:r>
            <a:endParaRPr lang="en-NZ"/>
          </a:p>
        </p:txBody>
      </p:sp>
      <p:sp>
        <p:nvSpPr>
          <p:cNvPr id="3" name="Subtitle 2">
            <a:extLst>
              <a:ext uri="{FF2B5EF4-FFF2-40B4-BE49-F238E27FC236}">
                <a16:creationId xmlns:a16="http://schemas.microsoft.com/office/drawing/2014/main" id="{505F1AF1-96C1-4AD2-BC34-4BA79B45D78E}"/>
              </a:ext>
            </a:extLst>
          </p:cNvPr>
          <p:cNvSpPr>
            <a:spLocks noGrp="1"/>
          </p:cNvSpPr>
          <p:nvPr>
            <p:ph type="subTitle" idx="1"/>
          </p:nvPr>
        </p:nvSpPr>
        <p:spPr>
          <a:xfrm>
            <a:off x="1524000" y="2861728"/>
            <a:ext cx="9144000" cy="53869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NZ"/>
          </a:p>
        </p:txBody>
      </p:sp>
      <p:pic>
        <p:nvPicPr>
          <p:cNvPr id="8" name="Picture 7">
            <a:extLst>
              <a:ext uri="{FF2B5EF4-FFF2-40B4-BE49-F238E27FC236}">
                <a16:creationId xmlns:a16="http://schemas.microsoft.com/office/drawing/2014/main" id="{9FED370F-807E-48DD-A4F6-7B428A65D9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8454" y="3625236"/>
            <a:ext cx="3177246" cy="1513280"/>
          </a:xfrm>
          <a:prstGeom prst="rect">
            <a:avLst/>
          </a:prstGeom>
        </p:spPr>
      </p:pic>
    </p:spTree>
    <p:extLst>
      <p:ext uri="{BB962C8B-B14F-4D97-AF65-F5344CB8AC3E}">
        <p14:creationId xmlns:p14="http://schemas.microsoft.com/office/powerpoint/2010/main" val="424776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C7B2-556D-46CD-83ED-99A884FB97AA}"/>
              </a:ext>
            </a:extLst>
          </p:cNvPr>
          <p:cNvSpPr>
            <a:spLocks noGrp="1"/>
          </p:cNvSpPr>
          <p:nvPr>
            <p:ph type="ctrTitle"/>
          </p:nvPr>
        </p:nvSpPr>
        <p:spPr>
          <a:xfrm>
            <a:off x="1524000" y="1942832"/>
            <a:ext cx="9144000" cy="852221"/>
          </a:xfrm>
        </p:spPr>
        <p:txBody>
          <a:bodyPr anchor="b">
            <a:normAutofit/>
          </a:bodyPr>
          <a:lstStyle>
            <a:lvl1pPr algn="ctr">
              <a:defRPr sz="3600">
                <a:solidFill>
                  <a:schemeClr val="bg1"/>
                </a:solidFill>
              </a:defRPr>
            </a:lvl1pPr>
          </a:lstStyle>
          <a:p>
            <a:r>
              <a:rPr lang="fr-FR"/>
              <a:t>Modifiez le style du titre</a:t>
            </a:r>
            <a:endParaRPr lang="en-NZ"/>
          </a:p>
        </p:txBody>
      </p:sp>
      <p:sp>
        <p:nvSpPr>
          <p:cNvPr id="3" name="Subtitle 2">
            <a:extLst>
              <a:ext uri="{FF2B5EF4-FFF2-40B4-BE49-F238E27FC236}">
                <a16:creationId xmlns:a16="http://schemas.microsoft.com/office/drawing/2014/main" id="{505F1AF1-96C1-4AD2-BC34-4BA79B45D78E}"/>
              </a:ext>
            </a:extLst>
          </p:cNvPr>
          <p:cNvSpPr>
            <a:spLocks noGrp="1"/>
          </p:cNvSpPr>
          <p:nvPr>
            <p:ph type="subTitle" idx="1"/>
          </p:nvPr>
        </p:nvSpPr>
        <p:spPr>
          <a:xfrm>
            <a:off x="1524000" y="2833153"/>
            <a:ext cx="9144000" cy="53869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NZ"/>
          </a:p>
        </p:txBody>
      </p:sp>
      <p:pic>
        <p:nvPicPr>
          <p:cNvPr id="4" name="Picture 3">
            <a:extLst>
              <a:ext uri="{FF2B5EF4-FFF2-40B4-BE49-F238E27FC236}">
                <a16:creationId xmlns:a16="http://schemas.microsoft.com/office/drawing/2014/main" id="{843B910E-0FA5-46C7-BAA8-C388D2B4B7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8454" y="3625236"/>
            <a:ext cx="3177246" cy="1513280"/>
          </a:xfrm>
          <a:prstGeom prst="rect">
            <a:avLst/>
          </a:prstGeom>
        </p:spPr>
      </p:pic>
    </p:spTree>
    <p:extLst>
      <p:ext uri="{BB962C8B-B14F-4D97-AF65-F5344CB8AC3E}">
        <p14:creationId xmlns:p14="http://schemas.microsoft.com/office/powerpoint/2010/main" val="2257762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C7B2-556D-46CD-83ED-99A884FB97AA}"/>
              </a:ext>
            </a:extLst>
          </p:cNvPr>
          <p:cNvSpPr>
            <a:spLocks noGrp="1"/>
          </p:cNvSpPr>
          <p:nvPr>
            <p:ph type="ctrTitle"/>
          </p:nvPr>
        </p:nvSpPr>
        <p:spPr>
          <a:xfrm>
            <a:off x="1524000" y="1942832"/>
            <a:ext cx="9144000" cy="852221"/>
          </a:xfrm>
        </p:spPr>
        <p:txBody>
          <a:bodyPr anchor="b">
            <a:normAutofit/>
          </a:bodyPr>
          <a:lstStyle>
            <a:lvl1pPr algn="ctr">
              <a:defRPr sz="3600">
                <a:solidFill>
                  <a:schemeClr val="bg1"/>
                </a:solidFill>
              </a:defRPr>
            </a:lvl1pPr>
          </a:lstStyle>
          <a:p>
            <a:r>
              <a:rPr lang="fr-FR"/>
              <a:t>Modifiez le style du titre</a:t>
            </a:r>
            <a:endParaRPr lang="en-NZ"/>
          </a:p>
        </p:txBody>
      </p:sp>
      <p:sp>
        <p:nvSpPr>
          <p:cNvPr id="3" name="Subtitle 2">
            <a:extLst>
              <a:ext uri="{FF2B5EF4-FFF2-40B4-BE49-F238E27FC236}">
                <a16:creationId xmlns:a16="http://schemas.microsoft.com/office/drawing/2014/main" id="{505F1AF1-96C1-4AD2-BC34-4BA79B45D78E}"/>
              </a:ext>
            </a:extLst>
          </p:cNvPr>
          <p:cNvSpPr>
            <a:spLocks noGrp="1"/>
          </p:cNvSpPr>
          <p:nvPr>
            <p:ph type="subTitle" idx="1"/>
          </p:nvPr>
        </p:nvSpPr>
        <p:spPr>
          <a:xfrm>
            <a:off x="1524000" y="2833153"/>
            <a:ext cx="9144000" cy="53869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NZ"/>
          </a:p>
        </p:txBody>
      </p:sp>
      <p:pic>
        <p:nvPicPr>
          <p:cNvPr id="4" name="Picture 3">
            <a:extLst>
              <a:ext uri="{FF2B5EF4-FFF2-40B4-BE49-F238E27FC236}">
                <a16:creationId xmlns:a16="http://schemas.microsoft.com/office/drawing/2014/main" id="{8E520563-6446-49B0-91C2-B1EE5EA4CA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8454" y="3625236"/>
            <a:ext cx="3177246" cy="1513280"/>
          </a:xfrm>
          <a:prstGeom prst="rect">
            <a:avLst/>
          </a:prstGeom>
        </p:spPr>
      </p:pic>
    </p:spTree>
    <p:extLst>
      <p:ext uri="{BB962C8B-B14F-4D97-AF65-F5344CB8AC3E}">
        <p14:creationId xmlns:p14="http://schemas.microsoft.com/office/powerpoint/2010/main" val="4193018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C7B2-556D-46CD-83ED-99A884FB97AA}"/>
              </a:ext>
            </a:extLst>
          </p:cNvPr>
          <p:cNvSpPr>
            <a:spLocks noGrp="1"/>
          </p:cNvSpPr>
          <p:nvPr>
            <p:ph type="ctrTitle"/>
          </p:nvPr>
        </p:nvSpPr>
        <p:spPr>
          <a:xfrm>
            <a:off x="1524000" y="2361932"/>
            <a:ext cx="9144000" cy="852221"/>
          </a:xfrm>
        </p:spPr>
        <p:txBody>
          <a:bodyPr anchor="b">
            <a:normAutofit/>
          </a:bodyPr>
          <a:lstStyle>
            <a:lvl1pPr algn="ctr">
              <a:defRPr sz="3600">
                <a:solidFill>
                  <a:schemeClr val="bg1"/>
                </a:solidFill>
              </a:defRPr>
            </a:lvl1pPr>
          </a:lstStyle>
          <a:p>
            <a:r>
              <a:rPr lang="fr-FR"/>
              <a:t>Modifiez le style du titre</a:t>
            </a:r>
            <a:endParaRPr lang="en-NZ"/>
          </a:p>
        </p:txBody>
      </p:sp>
      <p:sp>
        <p:nvSpPr>
          <p:cNvPr id="3" name="Subtitle 2">
            <a:extLst>
              <a:ext uri="{FF2B5EF4-FFF2-40B4-BE49-F238E27FC236}">
                <a16:creationId xmlns:a16="http://schemas.microsoft.com/office/drawing/2014/main" id="{505F1AF1-96C1-4AD2-BC34-4BA79B45D78E}"/>
              </a:ext>
            </a:extLst>
          </p:cNvPr>
          <p:cNvSpPr>
            <a:spLocks noGrp="1"/>
          </p:cNvSpPr>
          <p:nvPr>
            <p:ph type="subTitle" idx="1"/>
          </p:nvPr>
        </p:nvSpPr>
        <p:spPr>
          <a:xfrm>
            <a:off x="1524000" y="3333750"/>
            <a:ext cx="9144000" cy="53869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NZ"/>
          </a:p>
        </p:txBody>
      </p:sp>
      <p:pic>
        <p:nvPicPr>
          <p:cNvPr id="4" name="Picture 3">
            <a:extLst>
              <a:ext uri="{FF2B5EF4-FFF2-40B4-BE49-F238E27FC236}">
                <a16:creationId xmlns:a16="http://schemas.microsoft.com/office/drawing/2014/main" id="{49E95913-650F-439E-8D46-C274C4FC6B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8454" y="4253886"/>
            <a:ext cx="3177246" cy="1513280"/>
          </a:xfrm>
          <a:prstGeom prst="rect">
            <a:avLst/>
          </a:prstGeom>
        </p:spPr>
      </p:pic>
    </p:spTree>
    <p:extLst>
      <p:ext uri="{BB962C8B-B14F-4D97-AF65-F5344CB8AC3E}">
        <p14:creationId xmlns:p14="http://schemas.microsoft.com/office/powerpoint/2010/main" val="2907935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C7B2-556D-46CD-83ED-99A884FB97AA}"/>
              </a:ext>
            </a:extLst>
          </p:cNvPr>
          <p:cNvSpPr>
            <a:spLocks noGrp="1"/>
          </p:cNvSpPr>
          <p:nvPr>
            <p:ph type="ctrTitle"/>
          </p:nvPr>
        </p:nvSpPr>
        <p:spPr>
          <a:xfrm>
            <a:off x="1524000" y="1085582"/>
            <a:ext cx="9144000" cy="852221"/>
          </a:xfrm>
        </p:spPr>
        <p:txBody>
          <a:bodyPr anchor="b">
            <a:normAutofit/>
          </a:bodyPr>
          <a:lstStyle>
            <a:lvl1pPr algn="ctr">
              <a:defRPr sz="3600">
                <a:solidFill>
                  <a:schemeClr val="bg1"/>
                </a:solidFill>
              </a:defRPr>
            </a:lvl1pPr>
          </a:lstStyle>
          <a:p>
            <a:r>
              <a:rPr lang="fr-FR"/>
              <a:t>Modifiez le style du titre</a:t>
            </a:r>
            <a:endParaRPr lang="en-NZ"/>
          </a:p>
        </p:txBody>
      </p:sp>
      <p:sp>
        <p:nvSpPr>
          <p:cNvPr id="3" name="Subtitle 2">
            <a:extLst>
              <a:ext uri="{FF2B5EF4-FFF2-40B4-BE49-F238E27FC236}">
                <a16:creationId xmlns:a16="http://schemas.microsoft.com/office/drawing/2014/main" id="{505F1AF1-96C1-4AD2-BC34-4BA79B45D78E}"/>
              </a:ext>
            </a:extLst>
          </p:cNvPr>
          <p:cNvSpPr>
            <a:spLocks noGrp="1"/>
          </p:cNvSpPr>
          <p:nvPr>
            <p:ph type="subTitle" idx="1"/>
          </p:nvPr>
        </p:nvSpPr>
        <p:spPr>
          <a:xfrm>
            <a:off x="1524000" y="2019300"/>
            <a:ext cx="9144000" cy="53869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NZ"/>
          </a:p>
        </p:txBody>
      </p:sp>
      <p:pic>
        <p:nvPicPr>
          <p:cNvPr id="4" name="Picture 3">
            <a:extLst>
              <a:ext uri="{FF2B5EF4-FFF2-40B4-BE49-F238E27FC236}">
                <a16:creationId xmlns:a16="http://schemas.microsoft.com/office/drawing/2014/main" id="{E2327140-71E4-44BA-9EE2-C80B8AD12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8454" y="2348886"/>
            <a:ext cx="3177246" cy="1513280"/>
          </a:xfrm>
          <a:prstGeom prst="rect">
            <a:avLst/>
          </a:prstGeom>
        </p:spPr>
      </p:pic>
    </p:spTree>
    <p:extLst>
      <p:ext uri="{BB962C8B-B14F-4D97-AF65-F5344CB8AC3E}">
        <p14:creationId xmlns:p14="http://schemas.microsoft.com/office/powerpoint/2010/main" val="14527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C7B2-556D-46CD-83ED-99A884FB97AA}"/>
              </a:ext>
            </a:extLst>
          </p:cNvPr>
          <p:cNvSpPr>
            <a:spLocks noGrp="1"/>
          </p:cNvSpPr>
          <p:nvPr>
            <p:ph type="ctrTitle"/>
          </p:nvPr>
        </p:nvSpPr>
        <p:spPr>
          <a:xfrm>
            <a:off x="1524000" y="2504807"/>
            <a:ext cx="9144000" cy="852221"/>
          </a:xfrm>
        </p:spPr>
        <p:txBody>
          <a:bodyPr anchor="b">
            <a:normAutofit/>
          </a:bodyPr>
          <a:lstStyle>
            <a:lvl1pPr algn="ctr">
              <a:defRPr sz="3600">
                <a:solidFill>
                  <a:schemeClr val="bg1"/>
                </a:solidFill>
              </a:defRPr>
            </a:lvl1pPr>
          </a:lstStyle>
          <a:p>
            <a:r>
              <a:rPr lang="fr-FR"/>
              <a:t>Modifiez le style du titre</a:t>
            </a:r>
            <a:endParaRPr lang="en-NZ"/>
          </a:p>
        </p:txBody>
      </p:sp>
      <p:sp>
        <p:nvSpPr>
          <p:cNvPr id="3" name="Subtitle 2">
            <a:extLst>
              <a:ext uri="{FF2B5EF4-FFF2-40B4-BE49-F238E27FC236}">
                <a16:creationId xmlns:a16="http://schemas.microsoft.com/office/drawing/2014/main" id="{505F1AF1-96C1-4AD2-BC34-4BA79B45D78E}"/>
              </a:ext>
            </a:extLst>
          </p:cNvPr>
          <p:cNvSpPr>
            <a:spLocks noGrp="1"/>
          </p:cNvSpPr>
          <p:nvPr>
            <p:ph type="subTitle" idx="1"/>
          </p:nvPr>
        </p:nvSpPr>
        <p:spPr>
          <a:xfrm>
            <a:off x="1524000" y="3495675"/>
            <a:ext cx="9144000" cy="53869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NZ"/>
          </a:p>
        </p:txBody>
      </p:sp>
      <p:pic>
        <p:nvPicPr>
          <p:cNvPr id="4" name="Picture 3">
            <a:extLst>
              <a:ext uri="{FF2B5EF4-FFF2-40B4-BE49-F238E27FC236}">
                <a16:creationId xmlns:a16="http://schemas.microsoft.com/office/drawing/2014/main" id="{E42D3CDB-5787-4DBF-B886-B04A2EE1F2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8454" y="4196736"/>
            <a:ext cx="3177246" cy="1513280"/>
          </a:xfrm>
          <a:prstGeom prst="rect">
            <a:avLst/>
          </a:prstGeom>
        </p:spPr>
      </p:pic>
    </p:spTree>
    <p:extLst>
      <p:ext uri="{BB962C8B-B14F-4D97-AF65-F5344CB8AC3E}">
        <p14:creationId xmlns:p14="http://schemas.microsoft.com/office/powerpoint/2010/main" val="3326461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1C35-F502-4AFC-BCE0-17E75CA47048}"/>
              </a:ext>
            </a:extLst>
          </p:cNvPr>
          <p:cNvSpPr>
            <a:spLocks noGrp="1"/>
          </p:cNvSpPr>
          <p:nvPr>
            <p:ph type="title"/>
          </p:nvPr>
        </p:nvSpPr>
        <p:spPr>
          <a:xfrm>
            <a:off x="838200" y="630048"/>
            <a:ext cx="10515600" cy="745828"/>
          </a:xfrm>
        </p:spPr>
        <p:txBody>
          <a:bodyPr>
            <a:normAutofit/>
          </a:bodyPr>
          <a:lstStyle>
            <a:lvl1pPr>
              <a:defRPr sz="2800">
                <a:solidFill>
                  <a:schemeClr val="accent1"/>
                </a:solidFill>
              </a:defRPr>
            </a:lvl1pPr>
          </a:lstStyle>
          <a:p>
            <a:r>
              <a:rPr lang="fr-FR"/>
              <a:t>Modifiez le style du titre</a:t>
            </a:r>
            <a:endParaRPr lang="en-NZ"/>
          </a:p>
        </p:txBody>
      </p:sp>
      <p:sp>
        <p:nvSpPr>
          <p:cNvPr id="3" name="Content Placeholder 2">
            <a:extLst>
              <a:ext uri="{FF2B5EF4-FFF2-40B4-BE49-F238E27FC236}">
                <a16:creationId xmlns:a16="http://schemas.microsoft.com/office/drawing/2014/main" id="{8A630835-02B5-4CC1-BD49-B80EFA9C4751}"/>
              </a:ext>
            </a:extLst>
          </p:cNvPr>
          <p:cNvSpPr>
            <a:spLocks noGrp="1"/>
          </p:cNvSpPr>
          <p:nvPr>
            <p:ph idx="1"/>
          </p:nvPr>
        </p:nvSpPr>
        <p:spPr>
          <a:xfrm>
            <a:off x="838200" y="1394926"/>
            <a:ext cx="10515600" cy="4351338"/>
          </a:xfrm>
        </p:spPr>
        <p:txBody>
          <a:bodyPr>
            <a:normAutofit/>
          </a:bodyPr>
          <a:lstStyle>
            <a:lvl1pPr marL="457200" indent="-457200">
              <a:buClr>
                <a:schemeClr val="accent1"/>
              </a:buClr>
              <a:buSzPct val="100000"/>
              <a:buFont typeface="+mj-lt"/>
              <a:buAutoNum type="arabicPeriod"/>
              <a:defRPr sz="2200">
                <a:solidFill>
                  <a:schemeClr val="tx2"/>
                </a:solidFill>
              </a:defRPr>
            </a:lvl1pPr>
            <a:lvl2pPr marL="685800" indent="-228600">
              <a:buClr>
                <a:schemeClr val="accent1"/>
              </a:buClr>
              <a:buFont typeface="Arial" panose="020B0604020202020204" pitchFamily="34" charset="0"/>
              <a:buChar char="•"/>
              <a:defRPr sz="2200">
                <a:solidFill>
                  <a:schemeClr val="tx2"/>
                </a:solidFill>
              </a:defRPr>
            </a:lvl2pPr>
            <a:lvl3pPr marL="1143000" indent="-228600">
              <a:buClr>
                <a:schemeClr val="accent1"/>
              </a:buClr>
              <a:buFont typeface="Courier New" panose="02070309020205020404" pitchFamily="49" charset="0"/>
              <a:buChar char="o"/>
              <a:defRPr sz="2200">
                <a:solidFill>
                  <a:schemeClr val="tx2"/>
                </a:solidFill>
              </a:defRPr>
            </a:lvl3pPr>
            <a:lvl4pPr>
              <a:buClr>
                <a:schemeClr val="accent1"/>
              </a:buClr>
              <a:defRPr sz="2200"/>
            </a:lvl4pPr>
            <a:lvl5pPr>
              <a:buClr>
                <a:schemeClr val="accent1"/>
              </a:buClr>
              <a:defRPr sz="2200"/>
            </a:lvl5pPr>
          </a:lstStyle>
          <a:p>
            <a:pPr lvl="0"/>
            <a:r>
              <a:rPr lang="fr-FR"/>
              <a:t>Modifiez les styles du texte du masque</a:t>
            </a:r>
          </a:p>
          <a:p>
            <a:pPr lvl="1"/>
            <a:r>
              <a:rPr lang="fr-FR"/>
              <a:t>Deuxième niveau</a:t>
            </a:r>
          </a:p>
          <a:p>
            <a:pPr lvl="2"/>
            <a:r>
              <a:rPr lang="fr-FR"/>
              <a:t>Troisième niveau</a:t>
            </a:r>
          </a:p>
        </p:txBody>
      </p:sp>
      <p:pic>
        <p:nvPicPr>
          <p:cNvPr id="8" name="Picture 7">
            <a:extLst>
              <a:ext uri="{FF2B5EF4-FFF2-40B4-BE49-F238E27FC236}">
                <a16:creationId xmlns:a16="http://schemas.microsoft.com/office/drawing/2014/main" id="{B5DE80A9-2E85-427F-A951-2383C697C9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7476" y="5940393"/>
            <a:ext cx="1638300" cy="780300"/>
          </a:xfrm>
          <a:prstGeom prst="rect">
            <a:avLst/>
          </a:prstGeom>
        </p:spPr>
      </p:pic>
    </p:spTree>
    <p:extLst>
      <p:ext uri="{BB962C8B-B14F-4D97-AF65-F5344CB8AC3E}">
        <p14:creationId xmlns:p14="http://schemas.microsoft.com/office/powerpoint/2010/main" val="3349461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bullets 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1C35-F502-4AFC-BCE0-17E75CA47048}"/>
              </a:ext>
            </a:extLst>
          </p:cNvPr>
          <p:cNvSpPr>
            <a:spLocks noGrp="1"/>
          </p:cNvSpPr>
          <p:nvPr>
            <p:ph type="title"/>
          </p:nvPr>
        </p:nvSpPr>
        <p:spPr>
          <a:xfrm>
            <a:off x="838200" y="630048"/>
            <a:ext cx="10515600" cy="745828"/>
          </a:xfrm>
        </p:spPr>
        <p:txBody>
          <a:bodyPr>
            <a:normAutofit/>
          </a:bodyPr>
          <a:lstStyle>
            <a:lvl1pPr>
              <a:defRPr sz="2800">
                <a:solidFill>
                  <a:schemeClr val="accent1"/>
                </a:solidFill>
              </a:defRPr>
            </a:lvl1pPr>
          </a:lstStyle>
          <a:p>
            <a:r>
              <a:rPr lang="fr-FR"/>
              <a:t>Modifiez le style du titre</a:t>
            </a:r>
            <a:endParaRPr lang="en-NZ"/>
          </a:p>
        </p:txBody>
      </p:sp>
      <p:sp>
        <p:nvSpPr>
          <p:cNvPr id="3" name="Content Placeholder 2">
            <a:extLst>
              <a:ext uri="{FF2B5EF4-FFF2-40B4-BE49-F238E27FC236}">
                <a16:creationId xmlns:a16="http://schemas.microsoft.com/office/drawing/2014/main" id="{8A630835-02B5-4CC1-BD49-B80EFA9C4751}"/>
              </a:ext>
            </a:extLst>
          </p:cNvPr>
          <p:cNvSpPr>
            <a:spLocks noGrp="1"/>
          </p:cNvSpPr>
          <p:nvPr>
            <p:ph idx="1"/>
          </p:nvPr>
        </p:nvSpPr>
        <p:spPr>
          <a:xfrm>
            <a:off x="838200" y="1394926"/>
            <a:ext cx="10515600" cy="4351338"/>
          </a:xfrm>
        </p:spPr>
        <p:txBody>
          <a:bodyPr>
            <a:normAutofit/>
          </a:bodyPr>
          <a:lstStyle>
            <a:lvl1pPr>
              <a:buClr>
                <a:schemeClr val="accent1"/>
              </a:buClr>
              <a:buSzPct val="105000"/>
              <a:defRPr sz="2200">
                <a:solidFill>
                  <a:schemeClr val="tx2"/>
                </a:solidFill>
              </a:defRPr>
            </a:lvl1pPr>
            <a:lvl2pPr marL="685800" indent="-228600">
              <a:buClr>
                <a:schemeClr val="accent1"/>
              </a:buClr>
              <a:buFont typeface="Arial" panose="020B0604020202020204" pitchFamily="34" charset="0"/>
              <a:buChar char="−"/>
              <a:defRPr sz="2200">
                <a:solidFill>
                  <a:schemeClr val="tx2"/>
                </a:solidFill>
              </a:defRPr>
            </a:lvl2pPr>
            <a:lvl3pPr marL="1143000" indent="-228600">
              <a:buClr>
                <a:schemeClr val="accent1"/>
              </a:buClr>
              <a:buFont typeface="Courier New" panose="02070309020205020404" pitchFamily="49" charset="0"/>
              <a:buChar char="o"/>
              <a:defRPr sz="2200">
                <a:solidFill>
                  <a:schemeClr val="tx2"/>
                </a:solidFill>
              </a:defRPr>
            </a:lvl3pPr>
            <a:lvl4pPr>
              <a:buClr>
                <a:schemeClr val="accent1"/>
              </a:buClr>
              <a:defRPr sz="2200"/>
            </a:lvl4pPr>
            <a:lvl5pPr>
              <a:buClr>
                <a:schemeClr val="accent1"/>
              </a:buClr>
              <a:defRPr sz="2200"/>
            </a:lvl5pPr>
          </a:lstStyle>
          <a:p>
            <a:pPr lvl="0"/>
            <a:r>
              <a:rPr lang="fr-FR"/>
              <a:t>Modifiez les styles du texte du masque</a:t>
            </a:r>
          </a:p>
          <a:p>
            <a:pPr lvl="1"/>
            <a:r>
              <a:rPr lang="fr-FR"/>
              <a:t>Deuxième niveau</a:t>
            </a:r>
          </a:p>
          <a:p>
            <a:pPr lvl="2"/>
            <a:r>
              <a:rPr lang="fr-FR"/>
              <a:t>Troisième niveau</a:t>
            </a:r>
          </a:p>
        </p:txBody>
      </p:sp>
      <p:pic>
        <p:nvPicPr>
          <p:cNvPr id="5" name="Picture 4">
            <a:extLst>
              <a:ext uri="{FF2B5EF4-FFF2-40B4-BE49-F238E27FC236}">
                <a16:creationId xmlns:a16="http://schemas.microsoft.com/office/drawing/2014/main" id="{9C048868-0E40-4F0F-91F0-71D2170BFE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5551" y="421437"/>
            <a:ext cx="1638300" cy="780300"/>
          </a:xfrm>
          <a:prstGeom prst="rect">
            <a:avLst/>
          </a:prstGeom>
        </p:spPr>
      </p:pic>
    </p:spTree>
    <p:extLst>
      <p:ext uri="{BB962C8B-B14F-4D97-AF65-F5344CB8AC3E}">
        <p14:creationId xmlns:p14="http://schemas.microsoft.com/office/powerpoint/2010/main" val="3201904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Espace réservé du texte 16"/>
          <p:cNvSpPr>
            <a:spLocks noGrp="1"/>
          </p:cNvSpPr>
          <p:nvPr>
            <p:ph type="body" sz="quarter" idx="10" hasCustomPrompt="1"/>
          </p:nvPr>
        </p:nvSpPr>
        <p:spPr>
          <a:xfrm>
            <a:off x="2066887" y="701340"/>
            <a:ext cx="7553325" cy="3557588"/>
          </a:xfrm>
          <a:prstGeom prst="rect">
            <a:avLst/>
          </a:prstGeom>
        </p:spPr>
        <p:txBody>
          <a:bodyPr anchor="b">
            <a:normAutofit/>
          </a:bodyPr>
          <a:lstStyle>
            <a:lvl1pPr marL="0" indent="0" algn="ctr">
              <a:buNone/>
              <a:defRPr sz="4800" b="1" baseline="0"/>
            </a:lvl1pPr>
          </a:lstStyle>
          <a:p>
            <a:pPr lvl="0"/>
            <a:r>
              <a:rPr lang="fr-FR" dirty="0"/>
              <a:t>Section </a:t>
            </a:r>
            <a:r>
              <a:rPr lang="fr-FR" dirty="0" err="1"/>
              <a:t>title</a:t>
            </a:r>
            <a:endParaRPr lang="fr-FR" dirty="0"/>
          </a:p>
        </p:txBody>
      </p:sp>
      <p:sp>
        <p:nvSpPr>
          <p:cNvPr id="5" name="Espace réservé du texte 18"/>
          <p:cNvSpPr>
            <a:spLocks noGrp="1"/>
          </p:cNvSpPr>
          <p:nvPr>
            <p:ph type="body" sz="quarter" idx="11" hasCustomPrompt="1"/>
          </p:nvPr>
        </p:nvSpPr>
        <p:spPr>
          <a:xfrm>
            <a:off x="2067675" y="4403726"/>
            <a:ext cx="7553325" cy="954855"/>
          </a:xfrm>
          <a:prstGeom prst="rect">
            <a:avLst/>
          </a:prstGeom>
        </p:spPr>
        <p:txBody>
          <a:bodyPr>
            <a:normAutofit/>
          </a:bodyPr>
          <a:lstStyle>
            <a:lvl1pPr marL="0" indent="0" algn="ctr">
              <a:buNone/>
              <a:defRPr sz="2500" b="1"/>
            </a:lvl1pPr>
          </a:lstStyle>
          <a:p>
            <a:pPr lvl="0"/>
            <a:r>
              <a:rPr lang="fr-FR" dirty="0" err="1"/>
              <a:t>Subtitle</a:t>
            </a:r>
            <a:r>
              <a:rPr lang="fr-FR" dirty="0"/>
              <a:t> if </a:t>
            </a:r>
            <a:r>
              <a:rPr lang="fr-FR" dirty="0" err="1"/>
              <a:t>needed</a:t>
            </a:r>
            <a:endParaRPr lang="fr-FR" dirty="0"/>
          </a:p>
        </p:txBody>
      </p:sp>
      <p:sp>
        <p:nvSpPr>
          <p:cNvPr id="21" name="Espace réservé du texte 20"/>
          <p:cNvSpPr>
            <a:spLocks noGrp="1"/>
          </p:cNvSpPr>
          <p:nvPr>
            <p:ph type="body" sz="quarter" idx="12" hasCustomPrompt="1"/>
          </p:nvPr>
        </p:nvSpPr>
        <p:spPr>
          <a:xfrm>
            <a:off x="579488" y="5751870"/>
            <a:ext cx="8574344" cy="560439"/>
          </a:xfrm>
        </p:spPr>
        <p:txBody>
          <a:bodyPr>
            <a:noAutofit/>
          </a:bodyPr>
          <a:lstStyle>
            <a:lvl1pPr marL="0" indent="0">
              <a:lnSpc>
                <a:spcPct val="100000"/>
              </a:lnSpc>
              <a:buNone/>
              <a:defRPr sz="1600" b="1">
                <a:solidFill>
                  <a:schemeClr val="bg1">
                    <a:lumMod val="65000"/>
                  </a:schemeClr>
                </a:solidFill>
              </a:defRPr>
            </a:lvl1pPr>
          </a:lstStyle>
          <a:p>
            <a:pPr lvl="0"/>
            <a:r>
              <a:rPr lang="fr-FR" dirty="0"/>
              <a:t>Tutorial </a:t>
            </a:r>
            <a:r>
              <a:rPr lang="fr-FR" dirty="0" err="1"/>
              <a:t>Title</a:t>
            </a:r>
            <a:br>
              <a:rPr lang="fr-FR" dirty="0"/>
            </a:br>
            <a:r>
              <a:rPr lang="fr-FR" dirty="0"/>
              <a:t>CIGRE Paris Session 2018 - date</a:t>
            </a:r>
          </a:p>
        </p:txBody>
      </p:sp>
    </p:spTree>
    <p:extLst>
      <p:ext uri="{BB962C8B-B14F-4D97-AF65-F5344CB8AC3E}">
        <p14:creationId xmlns:p14="http://schemas.microsoft.com/office/powerpoint/2010/main" val="867869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Heading and bullets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1C35-F502-4AFC-BCE0-17E75CA47048}"/>
              </a:ext>
            </a:extLst>
          </p:cNvPr>
          <p:cNvSpPr>
            <a:spLocks noGrp="1"/>
          </p:cNvSpPr>
          <p:nvPr>
            <p:ph type="title"/>
          </p:nvPr>
        </p:nvSpPr>
        <p:spPr>
          <a:xfrm>
            <a:off x="838200" y="630048"/>
            <a:ext cx="10515600" cy="745828"/>
          </a:xfrm>
        </p:spPr>
        <p:txBody>
          <a:bodyPr>
            <a:normAutofit/>
          </a:bodyPr>
          <a:lstStyle>
            <a:lvl1pPr>
              <a:defRPr sz="2800">
                <a:solidFill>
                  <a:schemeClr val="accent1"/>
                </a:solidFill>
              </a:defRPr>
            </a:lvl1pPr>
          </a:lstStyle>
          <a:p>
            <a:r>
              <a:rPr lang="fr-FR"/>
              <a:t>Modifiez le style du titre</a:t>
            </a:r>
            <a:endParaRPr lang="en-NZ"/>
          </a:p>
        </p:txBody>
      </p:sp>
      <p:sp>
        <p:nvSpPr>
          <p:cNvPr id="3" name="Content Placeholder 2">
            <a:extLst>
              <a:ext uri="{FF2B5EF4-FFF2-40B4-BE49-F238E27FC236}">
                <a16:creationId xmlns:a16="http://schemas.microsoft.com/office/drawing/2014/main" id="{8A630835-02B5-4CC1-BD49-B80EFA9C4751}"/>
              </a:ext>
            </a:extLst>
          </p:cNvPr>
          <p:cNvSpPr>
            <a:spLocks noGrp="1"/>
          </p:cNvSpPr>
          <p:nvPr>
            <p:ph idx="1"/>
          </p:nvPr>
        </p:nvSpPr>
        <p:spPr>
          <a:xfrm>
            <a:off x="838200" y="1394926"/>
            <a:ext cx="10515600" cy="4351338"/>
          </a:xfrm>
        </p:spPr>
        <p:txBody>
          <a:bodyPr>
            <a:normAutofit/>
          </a:bodyPr>
          <a:lstStyle>
            <a:lvl1pPr>
              <a:buClr>
                <a:schemeClr val="accent1"/>
              </a:buClr>
              <a:buSzPct val="105000"/>
              <a:defRPr sz="2200">
                <a:solidFill>
                  <a:schemeClr val="tx2"/>
                </a:solidFill>
              </a:defRPr>
            </a:lvl1pPr>
            <a:lvl2pPr marL="685800" indent="-228600">
              <a:buClr>
                <a:schemeClr val="accent1"/>
              </a:buClr>
              <a:buFont typeface="Arial" panose="020B0604020202020204" pitchFamily="34" charset="0"/>
              <a:buChar char="−"/>
              <a:defRPr sz="2200">
                <a:solidFill>
                  <a:schemeClr val="tx2"/>
                </a:solidFill>
              </a:defRPr>
            </a:lvl2pPr>
            <a:lvl3pPr marL="1143000" indent="-228600">
              <a:buClr>
                <a:schemeClr val="accent1"/>
              </a:buClr>
              <a:buFont typeface="Courier New" panose="02070309020205020404" pitchFamily="49" charset="0"/>
              <a:buChar char="o"/>
              <a:defRPr sz="2200">
                <a:solidFill>
                  <a:schemeClr val="tx2"/>
                </a:solidFill>
              </a:defRPr>
            </a:lvl3pPr>
            <a:lvl4pPr>
              <a:buClr>
                <a:schemeClr val="accent1"/>
              </a:buClr>
              <a:defRPr sz="2200"/>
            </a:lvl4pPr>
            <a:lvl5pPr>
              <a:buClr>
                <a:schemeClr val="accent1"/>
              </a:buClr>
              <a:defRPr sz="2200"/>
            </a:lvl5pPr>
          </a:lstStyle>
          <a:p>
            <a:pPr lvl="0"/>
            <a:r>
              <a:rPr lang="fr-FR"/>
              <a:t>Modifiez les styles du texte du masque</a:t>
            </a:r>
          </a:p>
          <a:p>
            <a:pPr lvl="1"/>
            <a:r>
              <a:rPr lang="fr-FR"/>
              <a:t>Deuxième niveau</a:t>
            </a:r>
          </a:p>
          <a:p>
            <a:pPr lvl="2"/>
            <a:r>
              <a:rPr lang="fr-FR"/>
              <a:t>Troisième niveau</a:t>
            </a:r>
          </a:p>
        </p:txBody>
      </p:sp>
      <p:pic>
        <p:nvPicPr>
          <p:cNvPr id="6" name="Picture 5">
            <a:extLst>
              <a:ext uri="{FF2B5EF4-FFF2-40B4-BE49-F238E27FC236}">
                <a16:creationId xmlns:a16="http://schemas.microsoft.com/office/drawing/2014/main" id="{26BFC05D-3F02-41AB-B619-6C88248533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5551" y="421437"/>
            <a:ext cx="1638300" cy="780300"/>
          </a:xfrm>
          <a:prstGeom prst="rect">
            <a:avLst/>
          </a:prstGeom>
        </p:spPr>
      </p:pic>
    </p:spTree>
    <p:extLst>
      <p:ext uri="{BB962C8B-B14F-4D97-AF65-F5344CB8AC3E}">
        <p14:creationId xmlns:p14="http://schemas.microsoft.com/office/powerpoint/2010/main" val="1310015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Heading and bullets v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1C35-F502-4AFC-BCE0-17E75CA47048}"/>
              </a:ext>
            </a:extLst>
          </p:cNvPr>
          <p:cNvSpPr>
            <a:spLocks noGrp="1"/>
          </p:cNvSpPr>
          <p:nvPr>
            <p:ph type="title"/>
          </p:nvPr>
        </p:nvSpPr>
        <p:spPr>
          <a:xfrm>
            <a:off x="838200" y="630048"/>
            <a:ext cx="10515600" cy="745828"/>
          </a:xfrm>
        </p:spPr>
        <p:txBody>
          <a:bodyPr>
            <a:normAutofit/>
          </a:bodyPr>
          <a:lstStyle>
            <a:lvl1pPr>
              <a:defRPr sz="2800">
                <a:solidFill>
                  <a:schemeClr val="accent1"/>
                </a:solidFill>
              </a:defRPr>
            </a:lvl1pPr>
          </a:lstStyle>
          <a:p>
            <a:r>
              <a:rPr lang="fr-FR"/>
              <a:t>Modifiez le style du titre</a:t>
            </a:r>
            <a:endParaRPr lang="en-NZ"/>
          </a:p>
        </p:txBody>
      </p:sp>
      <p:sp>
        <p:nvSpPr>
          <p:cNvPr id="3" name="Content Placeholder 2">
            <a:extLst>
              <a:ext uri="{FF2B5EF4-FFF2-40B4-BE49-F238E27FC236}">
                <a16:creationId xmlns:a16="http://schemas.microsoft.com/office/drawing/2014/main" id="{8A630835-02B5-4CC1-BD49-B80EFA9C4751}"/>
              </a:ext>
            </a:extLst>
          </p:cNvPr>
          <p:cNvSpPr>
            <a:spLocks noGrp="1"/>
          </p:cNvSpPr>
          <p:nvPr>
            <p:ph idx="1"/>
          </p:nvPr>
        </p:nvSpPr>
        <p:spPr>
          <a:xfrm>
            <a:off x="838200" y="1394926"/>
            <a:ext cx="10515600" cy="4351338"/>
          </a:xfrm>
        </p:spPr>
        <p:txBody>
          <a:bodyPr>
            <a:normAutofit/>
          </a:bodyPr>
          <a:lstStyle>
            <a:lvl1pPr>
              <a:buClr>
                <a:schemeClr val="accent1"/>
              </a:buClr>
              <a:buSzPct val="105000"/>
              <a:defRPr sz="2200">
                <a:solidFill>
                  <a:schemeClr val="tx2"/>
                </a:solidFill>
              </a:defRPr>
            </a:lvl1pPr>
            <a:lvl2pPr marL="685800" indent="-228600">
              <a:buClr>
                <a:schemeClr val="accent1"/>
              </a:buClr>
              <a:buFont typeface="Arial" panose="020B0604020202020204" pitchFamily="34" charset="0"/>
              <a:buChar char="−"/>
              <a:defRPr sz="2200">
                <a:solidFill>
                  <a:schemeClr val="tx2"/>
                </a:solidFill>
              </a:defRPr>
            </a:lvl2pPr>
            <a:lvl3pPr marL="1143000" indent="-228600">
              <a:buClr>
                <a:schemeClr val="accent1"/>
              </a:buClr>
              <a:buFont typeface="Courier New" panose="02070309020205020404" pitchFamily="49" charset="0"/>
              <a:buChar char="o"/>
              <a:defRPr sz="2200">
                <a:solidFill>
                  <a:schemeClr val="tx2"/>
                </a:solidFill>
              </a:defRPr>
            </a:lvl3pPr>
            <a:lvl4pPr>
              <a:buClr>
                <a:schemeClr val="accent1"/>
              </a:buClr>
              <a:defRPr sz="2200"/>
            </a:lvl4pPr>
            <a:lvl5pPr>
              <a:buClr>
                <a:schemeClr val="accent1"/>
              </a:buClr>
              <a:defRPr sz="2200"/>
            </a:lvl5pPr>
          </a:lstStyle>
          <a:p>
            <a:pPr lvl="0"/>
            <a:r>
              <a:rPr lang="fr-FR"/>
              <a:t>Modifiez les styles du texte du masque</a:t>
            </a:r>
          </a:p>
          <a:p>
            <a:pPr lvl="1"/>
            <a:r>
              <a:rPr lang="fr-FR"/>
              <a:t>Deuxième niveau</a:t>
            </a:r>
          </a:p>
          <a:p>
            <a:pPr lvl="2"/>
            <a:r>
              <a:rPr lang="fr-FR"/>
              <a:t>Troisième niveau</a:t>
            </a:r>
          </a:p>
        </p:txBody>
      </p:sp>
      <p:pic>
        <p:nvPicPr>
          <p:cNvPr id="5" name="Picture 4">
            <a:extLst>
              <a:ext uri="{FF2B5EF4-FFF2-40B4-BE49-F238E27FC236}">
                <a16:creationId xmlns:a16="http://schemas.microsoft.com/office/drawing/2014/main" id="{601050DE-0A5F-4EAE-BBAD-4B42CA1F08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5551" y="421437"/>
            <a:ext cx="1638300" cy="780300"/>
          </a:xfrm>
          <a:prstGeom prst="rect">
            <a:avLst/>
          </a:prstGeom>
        </p:spPr>
      </p:pic>
    </p:spTree>
    <p:extLst>
      <p:ext uri="{BB962C8B-B14F-4D97-AF65-F5344CB8AC3E}">
        <p14:creationId xmlns:p14="http://schemas.microsoft.com/office/powerpoint/2010/main" val="1154544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and plain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A755-ADDA-4D38-B98F-77D27BE23403}"/>
              </a:ext>
            </a:extLst>
          </p:cNvPr>
          <p:cNvSpPr>
            <a:spLocks noGrp="1"/>
          </p:cNvSpPr>
          <p:nvPr>
            <p:ph type="title"/>
          </p:nvPr>
        </p:nvSpPr>
        <p:spPr>
          <a:xfrm>
            <a:off x="323850" y="311151"/>
            <a:ext cx="10515600" cy="673100"/>
          </a:xfrm>
        </p:spPr>
        <p:txBody>
          <a:bodyPr>
            <a:normAutofit/>
          </a:bodyPr>
          <a:lstStyle>
            <a:lvl1pPr>
              <a:defRPr sz="2800">
                <a:solidFill>
                  <a:schemeClr val="accent1"/>
                </a:solidFill>
              </a:defRPr>
            </a:lvl1pPr>
          </a:lstStyle>
          <a:p>
            <a:r>
              <a:rPr lang="fr-FR"/>
              <a:t>Modifiez le style du titre</a:t>
            </a:r>
            <a:endParaRPr lang="en-NZ"/>
          </a:p>
        </p:txBody>
      </p:sp>
      <p:pic>
        <p:nvPicPr>
          <p:cNvPr id="4" name="Picture 3">
            <a:extLst>
              <a:ext uri="{FF2B5EF4-FFF2-40B4-BE49-F238E27FC236}">
                <a16:creationId xmlns:a16="http://schemas.microsoft.com/office/drawing/2014/main" id="{8A04A2C0-3929-4A83-85EC-2D444E9469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4601" y="203951"/>
            <a:ext cx="1638300" cy="780300"/>
          </a:xfrm>
          <a:prstGeom prst="rect">
            <a:avLst/>
          </a:prstGeom>
        </p:spPr>
      </p:pic>
    </p:spTree>
    <p:extLst>
      <p:ext uri="{BB962C8B-B14F-4D97-AF65-F5344CB8AC3E}">
        <p14:creationId xmlns:p14="http://schemas.microsoft.com/office/powerpoint/2010/main" val="3912395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and plain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A755-ADDA-4D38-B98F-77D27BE23403}"/>
              </a:ext>
            </a:extLst>
          </p:cNvPr>
          <p:cNvSpPr>
            <a:spLocks noGrp="1"/>
          </p:cNvSpPr>
          <p:nvPr>
            <p:ph type="title"/>
          </p:nvPr>
        </p:nvSpPr>
        <p:spPr>
          <a:xfrm>
            <a:off x="323850" y="311151"/>
            <a:ext cx="10515600" cy="673100"/>
          </a:xfrm>
        </p:spPr>
        <p:txBody>
          <a:bodyPr>
            <a:normAutofit/>
          </a:bodyPr>
          <a:lstStyle>
            <a:lvl1pPr>
              <a:defRPr sz="2800">
                <a:solidFill>
                  <a:schemeClr val="accent1"/>
                </a:solidFill>
              </a:defRPr>
            </a:lvl1pPr>
          </a:lstStyle>
          <a:p>
            <a:r>
              <a:rPr lang="fr-FR"/>
              <a:t>Modifiez le style du titre</a:t>
            </a:r>
            <a:endParaRPr lang="en-NZ"/>
          </a:p>
        </p:txBody>
      </p:sp>
    </p:spTree>
    <p:extLst>
      <p:ext uri="{BB962C8B-B14F-4D97-AF65-F5344CB8AC3E}">
        <p14:creationId xmlns:p14="http://schemas.microsoft.com/office/powerpoint/2010/main" val="350801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E3778D-5522-4FD1-A1E9-328867823C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5551" y="421437"/>
            <a:ext cx="1638300" cy="780300"/>
          </a:xfrm>
          <a:prstGeom prst="rect">
            <a:avLst/>
          </a:prstGeom>
        </p:spPr>
      </p:pic>
    </p:spTree>
    <p:extLst>
      <p:ext uri="{BB962C8B-B14F-4D97-AF65-F5344CB8AC3E}">
        <p14:creationId xmlns:p14="http://schemas.microsoft.com/office/powerpoint/2010/main" val="3342653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661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BDAB-8C03-49FE-9EAA-8162E4BB9773}"/>
              </a:ext>
            </a:extLst>
          </p:cNvPr>
          <p:cNvSpPr>
            <a:spLocks noGrp="1"/>
          </p:cNvSpPr>
          <p:nvPr>
            <p:ph type="title"/>
          </p:nvPr>
        </p:nvSpPr>
        <p:spPr>
          <a:xfrm>
            <a:off x="839788" y="457200"/>
            <a:ext cx="3932237" cy="1600200"/>
          </a:xfrm>
        </p:spPr>
        <p:txBody>
          <a:bodyPr anchor="b">
            <a:normAutofit/>
          </a:bodyPr>
          <a:lstStyle>
            <a:lvl1pPr>
              <a:defRPr sz="2800">
                <a:solidFill>
                  <a:schemeClr val="accent1"/>
                </a:solidFill>
              </a:defRPr>
            </a:lvl1pPr>
          </a:lstStyle>
          <a:p>
            <a:r>
              <a:rPr lang="fr-FR"/>
              <a:t>Modifiez le style du titre</a:t>
            </a:r>
            <a:endParaRPr lang="en-NZ"/>
          </a:p>
        </p:txBody>
      </p:sp>
      <p:sp>
        <p:nvSpPr>
          <p:cNvPr id="3" name="Picture Placeholder 2">
            <a:extLst>
              <a:ext uri="{FF2B5EF4-FFF2-40B4-BE49-F238E27FC236}">
                <a16:creationId xmlns:a16="http://schemas.microsoft.com/office/drawing/2014/main" id="{00B3EFB5-8611-4301-81A0-65A7898C09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NZ"/>
          </a:p>
        </p:txBody>
      </p:sp>
      <p:sp>
        <p:nvSpPr>
          <p:cNvPr id="4" name="Text Placeholder 3">
            <a:extLst>
              <a:ext uri="{FF2B5EF4-FFF2-40B4-BE49-F238E27FC236}">
                <a16:creationId xmlns:a16="http://schemas.microsoft.com/office/drawing/2014/main" id="{52695327-1C22-4CDC-A9AC-3BB81D16EDD8}"/>
              </a:ext>
            </a:extLst>
          </p:cNvPr>
          <p:cNvSpPr>
            <a:spLocks noGrp="1"/>
          </p:cNvSpPr>
          <p:nvPr>
            <p:ph type="body" sz="half" idx="2"/>
          </p:nvPr>
        </p:nvSpPr>
        <p:spPr>
          <a:xfrm>
            <a:off x="839788" y="2057400"/>
            <a:ext cx="3932237" cy="3811588"/>
          </a:xfrm>
        </p:spPr>
        <p:txBody>
          <a:bodyPr>
            <a:normAutofit/>
          </a:bodyPr>
          <a:lstStyle>
            <a:lvl1pPr marL="0" indent="0">
              <a:buNone/>
              <a:defRPr sz="22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858661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caption smal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BDAB-8C03-49FE-9EAA-8162E4BB9773}"/>
              </a:ext>
            </a:extLst>
          </p:cNvPr>
          <p:cNvSpPr>
            <a:spLocks noGrp="1"/>
          </p:cNvSpPr>
          <p:nvPr>
            <p:ph type="title"/>
          </p:nvPr>
        </p:nvSpPr>
        <p:spPr>
          <a:xfrm>
            <a:off x="839788" y="457200"/>
            <a:ext cx="3932237" cy="1600200"/>
          </a:xfrm>
        </p:spPr>
        <p:txBody>
          <a:bodyPr anchor="b">
            <a:normAutofit/>
          </a:bodyPr>
          <a:lstStyle>
            <a:lvl1pPr>
              <a:defRPr sz="2800">
                <a:solidFill>
                  <a:schemeClr val="accent1"/>
                </a:solidFill>
              </a:defRPr>
            </a:lvl1pPr>
          </a:lstStyle>
          <a:p>
            <a:r>
              <a:rPr lang="fr-FR"/>
              <a:t>Modifiez le style du titre</a:t>
            </a:r>
            <a:endParaRPr lang="en-NZ"/>
          </a:p>
        </p:txBody>
      </p:sp>
      <p:sp>
        <p:nvSpPr>
          <p:cNvPr id="3" name="Picture Placeholder 2">
            <a:extLst>
              <a:ext uri="{FF2B5EF4-FFF2-40B4-BE49-F238E27FC236}">
                <a16:creationId xmlns:a16="http://schemas.microsoft.com/office/drawing/2014/main" id="{00B3EFB5-8611-4301-81A0-65A7898C09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NZ"/>
          </a:p>
        </p:txBody>
      </p:sp>
      <p:sp>
        <p:nvSpPr>
          <p:cNvPr id="4" name="Text Placeholder 3">
            <a:extLst>
              <a:ext uri="{FF2B5EF4-FFF2-40B4-BE49-F238E27FC236}">
                <a16:creationId xmlns:a16="http://schemas.microsoft.com/office/drawing/2014/main" id="{52695327-1C22-4CDC-A9AC-3BB81D16EDD8}"/>
              </a:ext>
            </a:extLst>
          </p:cNvPr>
          <p:cNvSpPr>
            <a:spLocks noGrp="1"/>
          </p:cNvSpPr>
          <p:nvPr>
            <p:ph type="body" sz="half" idx="2"/>
          </p:nvPr>
        </p:nvSpPr>
        <p:spPr>
          <a:xfrm>
            <a:off x="839788" y="2057400"/>
            <a:ext cx="3932237" cy="3811588"/>
          </a:xfrm>
        </p:spPr>
        <p:txBody>
          <a:bodyPr>
            <a:normAutofit/>
          </a:bodyPr>
          <a:lstStyle>
            <a:lvl1pPr marL="0" indent="0">
              <a:buNone/>
              <a:defRPr sz="22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pic>
        <p:nvPicPr>
          <p:cNvPr id="6" name="Picture 5">
            <a:extLst>
              <a:ext uri="{FF2B5EF4-FFF2-40B4-BE49-F238E27FC236}">
                <a16:creationId xmlns:a16="http://schemas.microsoft.com/office/drawing/2014/main" id="{83401E25-3513-46F0-A253-E10B0ACC37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7501" y="352425"/>
            <a:ext cx="1143000" cy="544396"/>
          </a:xfrm>
          <a:prstGeom prst="rect">
            <a:avLst/>
          </a:prstGeom>
        </p:spPr>
      </p:pic>
    </p:spTree>
    <p:extLst>
      <p:ext uri="{BB962C8B-B14F-4D97-AF65-F5344CB8AC3E}">
        <p14:creationId xmlns:p14="http://schemas.microsoft.com/office/powerpoint/2010/main" val="3643822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1" y="0"/>
            <a:ext cx="12190095" cy="6858000"/>
          </a:xfrm>
          <a:prstGeom prst="rect">
            <a:avLst/>
          </a:prstGeom>
        </p:spPr>
      </p:pic>
      <p:sp>
        <p:nvSpPr>
          <p:cNvPr id="4" name="Titre 1"/>
          <p:cNvSpPr>
            <a:spLocks noGrp="1"/>
          </p:cNvSpPr>
          <p:nvPr>
            <p:ph type="title" hasCustomPrompt="1"/>
          </p:nvPr>
        </p:nvSpPr>
        <p:spPr>
          <a:xfrm>
            <a:off x="452284" y="787414"/>
            <a:ext cx="11189110" cy="1792153"/>
          </a:xfrm>
          <a:noFill/>
        </p:spPr>
        <p:txBody>
          <a:bodyPr anchor="ctr">
            <a:normAutofit/>
          </a:bodyPr>
          <a:lstStyle>
            <a:lvl1pPr algn="l">
              <a:defRPr sz="4000" baseline="0">
                <a:solidFill>
                  <a:schemeClr val="bg1"/>
                </a:solidFill>
              </a:defRPr>
            </a:lvl1pPr>
          </a:lstStyle>
          <a:p>
            <a:r>
              <a:rPr lang="fr-FR" dirty="0"/>
              <a:t>Enter </a:t>
            </a:r>
            <a:r>
              <a:rPr lang="fr-FR" dirty="0" err="1"/>
              <a:t>title</a:t>
            </a:r>
            <a:r>
              <a:rPr lang="fr-FR" dirty="0"/>
              <a:t> of tutorial </a:t>
            </a:r>
            <a:br>
              <a:rPr lang="fr-FR" dirty="0"/>
            </a:br>
            <a:endParaRPr lang="fr-FR" dirty="0"/>
          </a:p>
        </p:txBody>
      </p:sp>
      <p:sp>
        <p:nvSpPr>
          <p:cNvPr id="5" name="Espace réservé du texte 9"/>
          <p:cNvSpPr>
            <a:spLocks noGrp="1"/>
          </p:cNvSpPr>
          <p:nvPr>
            <p:ph type="body" sz="quarter" idx="10" hasCustomPrompt="1"/>
          </p:nvPr>
        </p:nvSpPr>
        <p:spPr>
          <a:xfrm>
            <a:off x="452284" y="3867272"/>
            <a:ext cx="11189110" cy="478952"/>
          </a:xfrm>
        </p:spPr>
        <p:txBody>
          <a:bodyPr>
            <a:noAutofit/>
          </a:bodyPr>
          <a:lstStyle>
            <a:lvl1pPr marL="0" indent="0" algn="l">
              <a:buFontTx/>
              <a:buNone/>
              <a:defRPr sz="24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Presented</a:t>
            </a:r>
            <a:r>
              <a:rPr lang="fr-FR" dirty="0"/>
              <a:t> by XXX - </a:t>
            </a:r>
            <a:r>
              <a:rPr lang="fr-FR" dirty="0" err="1"/>
              <a:t>Study</a:t>
            </a:r>
            <a:r>
              <a:rPr lang="fr-FR" dirty="0"/>
              <a:t> </a:t>
            </a:r>
            <a:r>
              <a:rPr lang="fr-FR" dirty="0" err="1"/>
              <a:t>Committee</a:t>
            </a:r>
            <a:r>
              <a:rPr lang="fr-FR" dirty="0"/>
              <a:t> </a:t>
            </a:r>
          </a:p>
        </p:txBody>
      </p:sp>
      <p:sp>
        <p:nvSpPr>
          <p:cNvPr id="7" name="Espace réservé du texte 6"/>
          <p:cNvSpPr>
            <a:spLocks noGrp="1"/>
          </p:cNvSpPr>
          <p:nvPr>
            <p:ph type="body" sz="quarter" idx="13" hasCustomPrompt="1"/>
          </p:nvPr>
        </p:nvSpPr>
        <p:spPr>
          <a:xfrm>
            <a:off x="451980" y="4346224"/>
            <a:ext cx="11189414" cy="774416"/>
          </a:xfrm>
        </p:spPr>
        <p:txBody>
          <a:bodyPr>
            <a:noAutofit/>
          </a:bodyPr>
          <a:lstStyle>
            <a:lvl1pPr marL="0" indent="0" algn="l">
              <a:buNone/>
              <a:defRPr sz="2400" b="1" i="0" baseline="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fr-FR" dirty="0"/>
              <a:t>Place - Date</a:t>
            </a:r>
          </a:p>
        </p:txBody>
      </p:sp>
    </p:spTree>
    <p:extLst>
      <p:ext uri="{BB962C8B-B14F-4D97-AF65-F5344CB8AC3E}">
        <p14:creationId xmlns:p14="http://schemas.microsoft.com/office/powerpoint/2010/main" val="1916186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2" type="title">
  <p:cSld name="Title Slide 2">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8"/>
          <p:cNvSpPr txBox="1">
            <a:spLocks noGrp="1"/>
          </p:cNvSpPr>
          <p:nvPr>
            <p:ph type="ctrTitle"/>
          </p:nvPr>
        </p:nvSpPr>
        <p:spPr>
          <a:xfrm>
            <a:off x="1524000" y="656957"/>
            <a:ext cx="9144000" cy="85222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
          <p:cNvSpPr txBox="1">
            <a:spLocks noGrp="1"/>
          </p:cNvSpPr>
          <p:nvPr>
            <p:ph type="subTitle" idx="1"/>
          </p:nvPr>
        </p:nvSpPr>
        <p:spPr>
          <a:xfrm>
            <a:off x="1524000" y="1547278"/>
            <a:ext cx="9144000" cy="53869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8" name="Google Shape;18;p8"/>
          <p:cNvPicPr preferRelativeResize="0"/>
          <p:nvPr/>
        </p:nvPicPr>
        <p:blipFill rotWithShape="1">
          <a:blip r:embed="rId3">
            <a:alphaModFix/>
          </a:blip>
          <a:srcRect/>
          <a:stretch/>
        </p:blipFill>
        <p:spPr>
          <a:xfrm>
            <a:off x="4507377" y="2672360"/>
            <a:ext cx="3177246" cy="1513280"/>
          </a:xfrm>
          <a:prstGeom prst="rect">
            <a:avLst/>
          </a:prstGeom>
          <a:noFill/>
          <a:ln>
            <a:noFill/>
          </a:ln>
        </p:spPr>
      </p:pic>
    </p:spTree>
    <p:extLst>
      <p:ext uri="{BB962C8B-B14F-4D97-AF65-F5344CB8AC3E}">
        <p14:creationId xmlns:p14="http://schemas.microsoft.com/office/powerpoint/2010/main" val="4918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re 20"/>
          <p:cNvSpPr>
            <a:spLocks noGrp="1"/>
          </p:cNvSpPr>
          <p:nvPr>
            <p:ph type="title" hasCustomPrompt="1"/>
          </p:nvPr>
        </p:nvSpPr>
        <p:spPr>
          <a:xfrm>
            <a:off x="525970" y="413249"/>
            <a:ext cx="8951422" cy="697832"/>
          </a:xfrm>
          <a:prstGeom prst="rect">
            <a:avLst/>
          </a:prstGeom>
        </p:spPr>
        <p:txBody>
          <a:bodyPr anchor="b">
            <a:normAutofit/>
          </a:bodyPr>
          <a:lstStyle>
            <a:lvl1pPr algn="l" defTabSz="914400" rtl="0" eaLnBrk="1" latinLnBrk="0" hangingPunct="1">
              <a:lnSpc>
                <a:spcPct val="90000"/>
              </a:lnSpc>
              <a:spcBef>
                <a:spcPct val="0"/>
              </a:spcBef>
              <a:buNone/>
              <a:defRPr lang="fr-FR" sz="3200" b="1" kern="1200" dirty="0">
                <a:solidFill>
                  <a:schemeClr val="tx1"/>
                </a:solidFill>
                <a:latin typeface="Arial" panose="020B0604020202020204" pitchFamily="34" charset="0"/>
                <a:ea typeface="+mj-ea"/>
                <a:cs typeface="Arial" panose="020B0604020202020204" pitchFamily="34" charset="0"/>
              </a:defRPr>
            </a:lvl1pPr>
          </a:lstStyle>
          <a:p>
            <a:r>
              <a:rPr lang="fr-FR" dirty="0" err="1"/>
              <a:t>Title</a:t>
            </a:r>
            <a:r>
              <a:rPr lang="fr-FR" dirty="0"/>
              <a:t> of slide</a:t>
            </a:r>
          </a:p>
        </p:txBody>
      </p:sp>
      <p:sp>
        <p:nvSpPr>
          <p:cNvPr id="12" name="Espace réservé du texte 24"/>
          <p:cNvSpPr>
            <a:spLocks noGrp="1"/>
          </p:cNvSpPr>
          <p:nvPr>
            <p:ph type="body" sz="quarter" idx="10"/>
          </p:nvPr>
        </p:nvSpPr>
        <p:spPr>
          <a:xfrm>
            <a:off x="525464" y="2285999"/>
            <a:ext cx="8951912" cy="3933825"/>
          </a:xfrm>
          <a:prstGeom prst="rect">
            <a:avLst/>
          </a:prstGeom>
        </p:spPr>
        <p:txBody>
          <a:bodyPr/>
          <a:lstStyle>
            <a:lvl1pPr algn="l">
              <a:defRPr sz="2400">
                <a:latin typeface="Arial" panose="020B0604020202020204" pitchFamily="34" charset="0"/>
                <a:cs typeface="Arial" panose="020B0604020202020204" pitchFamily="34" charset="0"/>
              </a:defRPr>
            </a:lvl1pPr>
            <a:lvl2pPr algn="l">
              <a:defRPr sz="2000" b="1">
                <a:latin typeface="Arial" panose="020B0604020202020204" pitchFamily="34" charset="0"/>
                <a:cs typeface="Arial" panose="020B0604020202020204" pitchFamily="34" charset="0"/>
              </a:defRPr>
            </a:lvl2pPr>
            <a:lvl3pPr algn="l">
              <a:defRPr sz="1800">
                <a:latin typeface="Arial" panose="020B0604020202020204" pitchFamily="34" charset="0"/>
                <a:cs typeface="Arial" panose="020B0604020202020204" pitchFamily="34" charset="0"/>
              </a:defRPr>
            </a:lvl3pPr>
            <a:lvl4pPr algn="l">
              <a:defRPr sz="1600">
                <a:latin typeface="Arial" panose="020B0604020202020204" pitchFamily="34" charset="0"/>
                <a:cs typeface="Arial" panose="020B0604020202020204" pitchFamily="34" charset="0"/>
              </a:defRPr>
            </a:lvl4pPr>
            <a:lvl5pPr algn="l">
              <a:defRPr sz="1600">
                <a:latin typeface="Arial" panose="020B0604020202020204" pitchFamily="34" charset="0"/>
                <a:cs typeface="Arial" panose="020B0604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26"/>
          <p:cNvSpPr>
            <a:spLocks noGrp="1"/>
          </p:cNvSpPr>
          <p:nvPr>
            <p:ph type="body" sz="quarter" idx="11" hasCustomPrompt="1"/>
          </p:nvPr>
        </p:nvSpPr>
        <p:spPr>
          <a:xfrm>
            <a:off x="525463" y="1165225"/>
            <a:ext cx="8951912" cy="687388"/>
          </a:xfrm>
          <a:prstGeom prst="rect">
            <a:avLst/>
          </a:prstGeom>
        </p:spPr>
        <p:txBody>
          <a:bodyPr>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a:lvl2pPr>
          </a:lstStyle>
          <a:p>
            <a:pPr lvl="0"/>
            <a:r>
              <a:rPr lang="fr-FR" dirty="0" err="1"/>
              <a:t>Subtitle</a:t>
            </a:r>
            <a:r>
              <a:rPr lang="fr-FR" dirty="0"/>
              <a:t> if </a:t>
            </a:r>
            <a:r>
              <a:rPr lang="fr-FR" dirty="0" err="1"/>
              <a:t>needed</a:t>
            </a:r>
            <a:endParaRPr lang="fr-FR" dirty="0"/>
          </a:p>
        </p:txBody>
      </p:sp>
    </p:spTree>
    <p:extLst>
      <p:ext uri="{BB962C8B-B14F-4D97-AF65-F5344CB8AC3E}">
        <p14:creationId xmlns:p14="http://schemas.microsoft.com/office/powerpoint/2010/main" val="1301664873"/>
      </p:ext>
    </p:extLst>
  </p:cSld>
  <p:clrMapOvr>
    <a:masterClrMapping/>
  </p:clrMapOvr>
  <p:extLst>
    <p:ext uri="{DCECCB84-F9BA-43D5-87BE-67443E8EF086}">
      <p15:sldGuideLst xmlns:p15="http://schemas.microsoft.com/office/powerpoint/2012/main">
        <p15:guide id="1" orient="horz" pos="232"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Heading and bullets v1" type="obj">
  <p:cSld name="1_Heading and bullets v1">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9"/>
          <p:cNvSpPr txBox="1">
            <a:spLocks noGrp="1"/>
          </p:cNvSpPr>
          <p:nvPr>
            <p:ph type="title"/>
          </p:nvPr>
        </p:nvSpPr>
        <p:spPr>
          <a:xfrm>
            <a:off x="838200" y="630048"/>
            <a:ext cx="10515600" cy="7458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2800"/>
              <a:buFont typeface="Arial"/>
              <a:buNone/>
              <a:defRPr sz="2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9"/>
          <p:cNvSpPr txBox="1">
            <a:spLocks noGrp="1"/>
          </p:cNvSpPr>
          <p:nvPr>
            <p:ph type="body" idx="1"/>
          </p:nvPr>
        </p:nvSpPr>
        <p:spPr>
          <a:xfrm>
            <a:off x="838200" y="1394926"/>
            <a:ext cx="10515600" cy="4351338"/>
          </a:xfrm>
          <a:prstGeom prst="rect">
            <a:avLst/>
          </a:prstGeom>
          <a:noFill/>
          <a:ln>
            <a:noFill/>
          </a:ln>
        </p:spPr>
        <p:txBody>
          <a:bodyPr spcFirstLastPara="1" wrap="square" lIns="91425" tIns="45700" rIns="91425" bIns="45700" anchor="t" anchorCtr="0">
            <a:normAutofit/>
          </a:bodyPr>
          <a:lstStyle>
            <a:lvl1pPr marL="457200" lvl="0" indent="-375285" algn="l">
              <a:lnSpc>
                <a:spcPct val="90000"/>
              </a:lnSpc>
              <a:spcBef>
                <a:spcPts val="1000"/>
              </a:spcBef>
              <a:spcAft>
                <a:spcPts val="0"/>
              </a:spcAft>
              <a:buClr>
                <a:schemeClr val="accent1"/>
              </a:buClr>
              <a:buSzPts val="2310"/>
              <a:buChar char="•"/>
              <a:defRPr sz="2200">
                <a:solidFill>
                  <a:schemeClr val="dk2"/>
                </a:solidFill>
              </a:defRPr>
            </a:lvl1pPr>
            <a:lvl2pPr marL="914400" lvl="1" indent="-368300" algn="l">
              <a:lnSpc>
                <a:spcPct val="90000"/>
              </a:lnSpc>
              <a:spcBef>
                <a:spcPts val="500"/>
              </a:spcBef>
              <a:spcAft>
                <a:spcPts val="0"/>
              </a:spcAft>
              <a:buClr>
                <a:schemeClr val="accent1"/>
              </a:buClr>
              <a:buSzPts val="2200"/>
              <a:buFont typeface="Arial"/>
              <a:buChar char="−"/>
              <a:defRPr sz="2200">
                <a:solidFill>
                  <a:schemeClr val="dk2"/>
                </a:solidFill>
              </a:defRPr>
            </a:lvl2pPr>
            <a:lvl3pPr marL="1371600" lvl="2" indent="-368300" algn="l">
              <a:lnSpc>
                <a:spcPct val="90000"/>
              </a:lnSpc>
              <a:spcBef>
                <a:spcPts val="500"/>
              </a:spcBef>
              <a:spcAft>
                <a:spcPts val="0"/>
              </a:spcAft>
              <a:buClr>
                <a:schemeClr val="accent1"/>
              </a:buClr>
              <a:buSzPts val="2200"/>
              <a:buFont typeface="Courier New"/>
              <a:buChar char="o"/>
              <a:defRPr sz="2200">
                <a:solidFill>
                  <a:schemeClr val="dk2"/>
                </a:solidFill>
              </a:defRPr>
            </a:lvl3pPr>
            <a:lvl4pPr marL="1828800" lvl="3" indent="-368300" algn="l">
              <a:lnSpc>
                <a:spcPct val="90000"/>
              </a:lnSpc>
              <a:spcBef>
                <a:spcPts val="500"/>
              </a:spcBef>
              <a:spcAft>
                <a:spcPts val="0"/>
              </a:spcAft>
              <a:buClr>
                <a:schemeClr val="accent1"/>
              </a:buClr>
              <a:buSzPts val="2200"/>
              <a:buChar char="•"/>
              <a:defRPr sz="2200"/>
            </a:lvl4pPr>
            <a:lvl5pPr marL="2286000" lvl="4" indent="-368300" algn="l">
              <a:lnSpc>
                <a:spcPct val="90000"/>
              </a:lnSpc>
              <a:spcBef>
                <a:spcPts val="500"/>
              </a:spcBef>
              <a:spcAft>
                <a:spcPts val="0"/>
              </a:spcAft>
              <a:buClr>
                <a:schemeClr val="accent1"/>
              </a:buClr>
              <a:buSzPts val="2200"/>
              <a:buChar char="•"/>
              <a:defRPr sz="2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20302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ing and bullets v1">
  <p:cSld name="Heading and bullets v1">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10"/>
          <p:cNvSpPr txBox="1">
            <a:spLocks noGrp="1"/>
          </p:cNvSpPr>
          <p:nvPr>
            <p:ph type="title"/>
          </p:nvPr>
        </p:nvSpPr>
        <p:spPr>
          <a:xfrm>
            <a:off x="838200" y="630048"/>
            <a:ext cx="10515600" cy="7458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2800"/>
              <a:buFont typeface="Arial"/>
              <a:buNone/>
              <a:defRPr sz="2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0"/>
          <p:cNvSpPr txBox="1">
            <a:spLocks noGrp="1"/>
          </p:cNvSpPr>
          <p:nvPr>
            <p:ph type="body" idx="1"/>
          </p:nvPr>
        </p:nvSpPr>
        <p:spPr>
          <a:xfrm>
            <a:off x="838200" y="1394926"/>
            <a:ext cx="10515600" cy="4351338"/>
          </a:xfrm>
          <a:prstGeom prst="rect">
            <a:avLst/>
          </a:prstGeom>
          <a:noFill/>
          <a:ln>
            <a:noFill/>
          </a:ln>
        </p:spPr>
        <p:txBody>
          <a:bodyPr spcFirstLastPara="1" wrap="square" lIns="91425" tIns="45700" rIns="91425" bIns="45700" anchor="t" anchorCtr="0">
            <a:normAutofit/>
          </a:bodyPr>
          <a:lstStyle>
            <a:lvl1pPr marL="457200" lvl="0" indent="-375285" algn="l">
              <a:lnSpc>
                <a:spcPct val="90000"/>
              </a:lnSpc>
              <a:spcBef>
                <a:spcPts val="1000"/>
              </a:spcBef>
              <a:spcAft>
                <a:spcPts val="0"/>
              </a:spcAft>
              <a:buClr>
                <a:schemeClr val="accent1"/>
              </a:buClr>
              <a:buSzPts val="2310"/>
              <a:buChar char="•"/>
              <a:defRPr sz="2200">
                <a:solidFill>
                  <a:schemeClr val="dk2"/>
                </a:solidFill>
              </a:defRPr>
            </a:lvl1pPr>
            <a:lvl2pPr marL="914400" lvl="1" indent="-368300" algn="l">
              <a:lnSpc>
                <a:spcPct val="90000"/>
              </a:lnSpc>
              <a:spcBef>
                <a:spcPts val="500"/>
              </a:spcBef>
              <a:spcAft>
                <a:spcPts val="0"/>
              </a:spcAft>
              <a:buClr>
                <a:schemeClr val="accent1"/>
              </a:buClr>
              <a:buSzPts val="2200"/>
              <a:buFont typeface="Arial"/>
              <a:buChar char="−"/>
              <a:defRPr sz="2200">
                <a:solidFill>
                  <a:schemeClr val="dk2"/>
                </a:solidFill>
              </a:defRPr>
            </a:lvl2pPr>
            <a:lvl3pPr marL="1371600" lvl="2" indent="-368300" algn="l">
              <a:lnSpc>
                <a:spcPct val="90000"/>
              </a:lnSpc>
              <a:spcBef>
                <a:spcPts val="500"/>
              </a:spcBef>
              <a:spcAft>
                <a:spcPts val="0"/>
              </a:spcAft>
              <a:buClr>
                <a:schemeClr val="accent1"/>
              </a:buClr>
              <a:buSzPts val="2200"/>
              <a:buFont typeface="Courier New"/>
              <a:buChar char="o"/>
              <a:defRPr sz="2200">
                <a:solidFill>
                  <a:schemeClr val="dk2"/>
                </a:solidFill>
              </a:defRPr>
            </a:lvl3pPr>
            <a:lvl4pPr marL="1828800" lvl="3" indent="-368300" algn="l">
              <a:lnSpc>
                <a:spcPct val="90000"/>
              </a:lnSpc>
              <a:spcBef>
                <a:spcPts val="500"/>
              </a:spcBef>
              <a:spcAft>
                <a:spcPts val="0"/>
              </a:spcAft>
              <a:buClr>
                <a:schemeClr val="accent1"/>
              </a:buClr>
              <a:buSzPts val="2200"/>
              <a:buChar char="•"/>
              <a:defRPr sz="2200"/>
            </a:lvl4pPr>
            <a:lvl5pPr marL="2286000" lvl="4" indent="-368300" algn="l">
              <a:lnSpc>
                <a:spcPct val="90000"/>
              </a:lnSpc>
              <a:spcBef>
                <a:spcPts val="500"/>
              </a:spcBef>
              <a:spcAft>
                <a:spcPts val="0"/>
              </a:spcAft>
              <a:buClr>
                <a:schemeClr val="accent1"/>
              </a:buClr>
              <a:buSzPts val="2200"/>
              <a:buChar char="•"/>
              <a:defRPr sz="2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 name="Google Shape;25;p10"/>
          <p:cNvPicPr preferRelativeResize="0"/>
          <p:nvPr/>
        </p:nvPicPr>
        <p:blipFill rotWithShape="1">
          <a:blip r:embed="rId3">
            <a:alphaModFix/>
          </a:blip>
          <a:srcRect/>
          <a:stretch/>
        </p:blipFill>
        <p:spPr>
          <a:xfrm>
            <a:off x="10118759" y="407288"/>
            <a:ext cx="1639230" cy="780821"/>
          </a:xfrm>
          <a:prstGeom prst="rect">
            <a:avLst/>
          </a:prstGeom>
          <a:noFill/>
          <a:ln>
            <a:noFill/>
          </a:ln>
        </p:spPr>
      </p:pic>
    </p:spTree>
    <p:extLst>
      <p:ext uri="{BB962C8B-B14F-4D97-AF65-F5344CB8AC3E}">
        <p14:creationId xmlns:p14="http://schemas.microsoft.com/office/powerpoint/2010/main" val="587133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1">
  <p:cSld name="Title Slide 1">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11"/>
          <p:cNvSpPr txBox="1">
            <a:spLocks noGrp="1"/>
          </p:cNvSpPr>
          <p:nvPr>
            <p:ph type="ctrTitle"/>
          </p:nvPr>
        </p:nvSpPr>
        <p:spPr>
          <a:xfrm>
            <a:off x="1524000" y="1942832"/>
            <a:ext cx="9144000" cy="85222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1"/>
          <p:cNvSpPr txBox="1">
            <a:spLocks noGrp="1"/>
          </p:cNvSpPr>
          <p:nvPr>
            <p:ph type="subTitle" idx="1"/>
          </p:nvPr>
        </p:nvSpPr>
        <p:spPr>
          <a:xfrm>
            <a:off x="1524000" y="2861728"/>
            <a:ext cx="9144000" cy="53869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629775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1">
  <p:cSld name="1_Title Slide 1">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12"/>
          <p:cNvSpPr txBox="1">
            <a:spLocks noGrp="1"/>
          </p:cNvSpPr>
          <p:nvPr>
            <p:ph type="ctrTitle"/>
          </p:nvPr>
        </p:nvSpPr>
        <p:spPr>
          <a:xfrm>
            <a:off x="1524000" y="1942832"/>
            <a:ext cx="9144000" cy="85222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3600"/>
              <a:buFont typeface="Arial"/>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subTitle" idx="1"/>
          </p:nvPr>
        </p:nvSpPr>
        <p:spPr>
          <a:xfrm>
            <a:off x="1524000" y="2861728"/>
            <a:ext cx="9144000" cy="53869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F7F7F"/>
              </a:buClr>
              <a:buSzPts val="2400"/>
              <a:buNone/>
              <a:defRPr sz="2400">
                <a:solidFill>
                  <a:srgbClr val="7F7F7F"/>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2" name="Google Shape;32;p12"/>
          <p:cNvPicPr preferRelativeResize="0"/>
          <p:nvPr/>
        </p:nvPicPr>
        <p:blipFill rotWithShape="1">
          <a:blip r:embed="rId3">
            <a:alphaModFix/>
          </a:blip>
          <a:srcRect/>
          <a:stretch/>
        </p:blipFill>
        <p:spPr>
          <a:xfrm>
            <a:off x="4328454" y="3625236"/>
            <a:ext cx="3177248" cy="1513280"/>
          </a:xfrm>
          <a:prstGeom prst="rect">
            <a:avLst/>
          </a:prstGeom>
          <a:noFill/>
          <a:ln>
            <a:noFill/>
          </a:ln>
        </p:spPr>
      </p:pic>
    </p:spTree>
    <p:extLst>
      <p:ext uri="{BB962C8B-B14F-4D97-AF65-F5344CB8AC3E}">
        <p14:creationId xmlns:p14="http://schemas.microsoft.com/office/powerpoint/2010/main" val="581672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3">
  <p:cSld name="Title slide 3">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13"/>
          <p:cNvSpPr txBox="1">
            <a:spLocks noGrp="1"/>
          </p:cNvSpPr>
          <p:nvPr>
            <p:ph type="ctrTitle"/>
          </p:nvPr>
        </p:nvSpPr>
        <p:spPr>
          <a:xfrm>
            <a:off x="1524000" y="1942832"/>
            <a:ext cx="9144000" cy="85222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subTitle" idx="1"/>
          </p:nvPr>
        </p:nvSpPr>
        <p:spPr>
          <a:xfrm>
            <a:off x="1524000" y="2833153"/>
            <a:ext cx="9144000" cy="53869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6" name="Google Shape;36;p13"/>
          <p:cNvPicPr preferRelativeResize="0"/>
          <p:nvPr/>
        </p:nvPicPr>
        <p:blipFill rotWithShape="1">
          <a:blip r:embed="rId3">
            <a:alphaModFix/>
          </a:blip>
          <a:srcRect/>
          <a:stretch/>
        </p:blipFill>
        <p:spPr>
          <a:xfrm>
            <a:off x="4328454" y="3625236"/>
            <a:ext cx="3177246" cy="1513280"/>
          </a:xfrm>
          <a:prstGeom prst="rect">
            <a:avLst/>
          </a:prstGeom>
          <a:noFill/>
          <a:ln>
            <a:noFill/>
          </a:ln>
        </p:spPr>
      </p:pic>
    </p:spTree>
    <p:extLst>
      <p:ext uri="{BB962C8B-B14F-4D97-AF65-F5344CB8AC3E}">
        <p14:creationId xmlns:p14="http://schemas.microsoft.com/office/powerpoint/2010/main" val="4212845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4">
  <p:cSld name="Title slide 4">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4"/>
          <p:cNvSpPr txBox="1">
            <a:spLocks noGrp="1"/>
          </p:cNvSpPr>
          <p:nvPr>
            <p:ph type="ctrTitle"/>
          </p:nvPr>
        </p:nvSpPr>
        <p:spPr>
          <a:xfrm>
            <a:off x="1524000" y="2361932"/>
            <a:ext cx="9144000" cy="85222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4"/>
          <p:cNvSpPr txBox="1">
            <a:spLocks noGrp="1"/>
          </p:cNvSpPr>
          <p:nvPr>
            <p:ph type="subTitle" idx="1"/>
          </p:nvPr>
        </p:nvSpPr>
        <p:spPr>
          <a:xfrm>
            <a:off x="1524000" y="3333750"/>
            <a:ext cx="9144000" cy="53869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0" name="Google Shape;40;p14"/>
          <p:cNvPicPr preferRelativeResize="0"/>
          <p:nvPr/>
        </p:nvPicPr>
        <p:blipFill rotWithShape="1">
          <a:blip r:embed="rId3">
            <a:alphaModFix/>
          </a:blip>
          <a:srcRect/>
          <a:stretch/>
        </p:blipFill>
        <p:spPr>
          <a:xfrm>
            <a:off x="4328454" y="4253886"/>
            <a:ext cx="3177246" cy="1513280"/>
          </a:xfrm>
          <a:prstGeom prst="rect">
            <a:avLst/>
          </a:prstGeom>
          <a:noFill/>
          <a:ln>
            <a:noFill/>
          </a:ln>
        </p:spPr>
      </p:pic>
    </p:spTree>
    <p:extLst>
      <p:ext uri="{BB962C8B-B14F-4D97-AF65-F5344CB8AC3E}">
        <p14:creationId xmlns:p14="http://schemas.microsoft.com/office/powerpoint/2010/main" val="955893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5">
  <p:cSld name="Title slide 5">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5"/>
          <p:cNvSpPr txBox="1">
            <a:spLocks noGrp="1"/>
          </p:cNvSpPr>
          <p:nvPr>
            <p:ph type="ctrTitle"/>
          </p:nvPr>
        </p:nvSpPr>
        <p:spPr>
          <a:xfrm>
            <a:off x="1524000" y="1085582"/>
            <a:ext cx="9144000" cy="85222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5"/>
          <p:cNvSpPr txBox="1">
            <a:spLocks noGrp="1"/>
          </p:cNvSpPr>
          <p:nvPr>
            <p:ph type="subTitle" idx="1"/>
          </p:nvPr>
        </p:nvSpPr>
        <p:spPr>
          <a:xfrm>
            <a:off x="1524000" y="2019300"/>
            <a:ext cx="9144000" cy="53869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15"/>
          <p:cNvPicPr preferRelativeResize="0"/>
          <p:nvPr/>
        </p:nvPicPr>
        <p:blipFill rotWithShape="1">
          <a:blip r:embed="rId3">
            <a:alphaModFix/>
          </a:blip>
          <a:srcRect/>
          <a:stretch/>
        </p:blipFill>
        <p:spPr>
          <a:xfrm>
            <a:off x="4328454" y="2348886"/>
            <a:ext cx="3177246" cy="1513280"/>
          </a:xfrm>
          <a:prstGeom prst="rect">
            <a:avLst/>
          </a:prstGeom>
          <a:noFill/>
          <a:ln>
            <a:noFill/>
          </a:ln>
        </p:spPr>
      </p:pic>
    </p:spTree>
    <p:extLst>
      <p:ext uri="{BB962C8B-B14F-4D97-AF65-F5344CB8AC3E}">
        <p14:creationId xmlns:p14="http://schemas.microsoft.com/office/powerpoint/2010/main" val="3896370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6">
  <p:cSld name="Title slide 6">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6"/>
          <p:cNvSpPr txBox="1">
            <a:spLocks noGrp="1"/>
          </p:cNvSpPr>
          <p:nvPr>
            <p:ph type="ctrTitle"/>
          </p:nvPr>
        </p:nvSpPr>
        <p:spPr>
          <a:xfrm>
            <a:off x="1524000" y="2504807"/>
            <a:ext cx="9144000" cy="85222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6"/>
          <p:cNvSpPr txBox="1">
            <a:spLocks noGrp="1"/>
          </p:cNvSpPr>
          <p:nvPr>
            <p:ph type="subTitle" idx="1"/>
          </p:nvPr>
        </p:nvSpPr>
        <p:spPr>
          <a:xfrm>
            <a:off x="1524000" y="3495675"/>
            <a:ext cx="9144000" cy="53869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8" name="Google Shape;48;p16"/>
          <p:cNvPicPr preferRelativeResize="0"/>
          <p:nvPr/>
        </p:nvPicPr>
        <p:blipFill rotWithShape="1">
          <a:blip r:embed="rId3">
            <a:alphaModFix/>
          </a:blip>
          <a:srcRect/>
          <a:stretch/>
        </p:blipFill>
        <p:spPr>
          <a:xfrm>
            <a:off x="4328454" y="4196736"/>
            <a:ext cx="3177246" cy="1513280"/>
          </a:xfrm>
          <a:prstGeom prst="rect">
            <a:avLst/>
          </a:prstGeom>
          <a:noFill/>
          <a:ln>
            <a:noFill/>
          </a:ln>
        </p:spPr>
      </p:pic>
    </p:spTree>
    <p:extLst>
      <p:ext uri="{BB962C8B-B14F-4D97-AF65-F5344CB8AC3E}">
        <p14:creationId xmlns:p14="http://schemas.microsoft.com/office/powerpoint/2010/main" val="1639372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s slide">
  <p:cSld name="Contents slide">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838200" y="630048"/>
            <a:ext cx="10515600" cy="7458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2800"/>
              <a:buFont typeface="Arial"/>
              <a:buNone/>
              <a:defRPr sz="2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7"/>
          <p:cNvSpPr txBox="1">
            <a:spLocks noGrp="1"/>
          </p:cNvSpPr>
          <p:nvPr>
            <p:ph type="body" idx="1"/>
          </p:nvPr>
        </p:nvSpPr>
        <p:spPr>
          <a:xfrm>
            <a:off x="838200" y="1394926"/>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accent1"/>
              </a:buClr>
              <a:buSzPts val="2200"/>
              <a:buFont typeface="Arial"/>
              <a:buAutoNum type="arabicPeriod"/>
              <a:defRPr sz="2200">
                <a:solidFill>
                  <a:schemeClr val="dk2"/>
                </a:solidFill>
              </a:defRPr>
            </a:lvl1pPr>
            <a:lvl2pPr marL="914400" lvl="1" indent="-368300" algn="l">
              <a:lnSpc>
                <a:spcPct val="90000"/>
              </a:lnSpc>
              <a:spcBef>
                <a:spcPts val="500"/>
              </a:spcBef>
              <a:spcAft>
                <a:spcPts val="0"/>
              </a:spcAft>
              <a:buClr>
                <a:schemeClr val="accent1"/>
              </a:buClr>
              <a:buSzPts val="2200"/>
              <a:buFont typeface="Arial"/>
              <a:buChar char="•"/>
              <a:defRPr sz="2200">
                <a:solidFill>
                  <a:schemeClr val="dk2"/>
                </a:solidFill>
              </a:defRPr>
            </a:lvl2pPr>
            <a:lvl3pPr marL="1371600" lvl="2" indent="-368300" algn="l">
              <a:lnSpc>
                <a:spcPct val="90000"/>
              </a:lnSpc>
              <a:spcBef>
                <a:spcPts val="500"/>
              </a:spcBef>
              <a:spcAft>
                <a:spcPts val="0"/>
              </a:spcAft>
              <a:buClr>
                <a:schemeClr val="accent1"/>
              </a:buClr>
              <a:buSzPts val="2200"/>
              <a:buFont typeface="Courier New"/>
              <a:buChar char="o"/>
              <a:defRPr sz="2200">
                <a:solidFill>
                  <a:schemeClr val="dk2"/>
                </a:solidFill>
              </a:defRPr>
            </a:lvl3pPr>
            <a:lvl4pPr marL="1828800" lvl="3" indent="-368300" algn="l">
              <a:lnSpc>
                <a:spcPct val="90000"/>
              </a:lnSpc>
              <a:spcBef>
                <a:spcPts val="500"/>
              </a:spcBef>
              <a:spcAft>
                <a:spcPts val="0"/>
              </a:spcAft>
              <a:buClr>
                <a:schemeClr val="accent1"/>
              </a:buClr>
              <a:buSzPts val="2200"/>
              <a:buChar char="•"/>
              <a:defRPr sz="2200"/>
            </a:lvl4pPr>
            <a:lvl5pPr marL="2286000" lvl="4" indent="-368300" algn="l">
              <a:lnSpc>
                <a:spcPct val="90000"/>
              </a:lnSpc>
              <a:spcBef>
                <a:spcPts val="500"/>
              </a:spcBef>
              <a:spcAft>
                <a:spcPts val="0"/>
              </a:spcAft>
              <a:buClr>
                <a:schemeClr val="accent1"/>
              </a:buClr>
              <a:buSzPts val="2200"/>
              <a:buChar char="•"/>
              <a:defRPr sz="2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 name="Google Shape;52;p17"/>
          <p:cNvPicPr preferRelativeResize="0"/>
          <p:nvPr/>
        </p:nvPicPr>
        <p:blipFill rotWithShape="1">
          <a:blip r:embed="rId3">
            <a:alphaModFix/>
          </a:blip>
          <a:srcRect/>
          <a:stretch/>
        </p:blipFill>
        <p:spPr>
          <a:xfrm>
            <a:off x="10377177" y="5943384"/>
            <a:ext cx="1639230" cy="780821"/>
          </a:xfrm>
          <a:prstGeom prst="rect">
            <a:avLst/>
          </a:prstGeom>
          <a:noFill/>
          <a:ln>
            <a:noFill/>
          </a:ln>
        </p:spPr>
      </p:pic>
    </p:spTree>
    <p:extLst>
      <p:ext uri="{BB962C8B-B14F-4D97-AF65-F5344CB8AC3E}">
        <p14:creationId xmlns:p14="http://schemas.microsoft.com/office/powerpoint/2010/main" val="1971647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Heading and bullets v2">
  <p:cSld name="Heading and bullets v2">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8"/>
          <p:cNvSpPr txBox="1">
            <a:spLocks noGrp="1"/>
          </p:cNvSpPr>
          <p:nvPr>
            <p:ph type="title"/>
          </p:nvPr>
        </p:nvSpPr>
        <p:spPr>
          <a:xfrm>
            <a:off x="838200" y="630048"/>
            <a:ext cx="10515600" cy="7458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2800"/>
              <a:buFont typeface="Arial"/>
              <a:buNone/>
              <a:defRPr sz="2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8"/>
          <p:cNvSpPr txBox="1">
            <a:spLocks noGrp="1"/>
          </p:cNvSpPr>
          <p:nvPr>
            <p:ph type="body" idx="1"/>
          </p:nvPr>
        </p:nvSpPr>
        <p:spPr>
          <a:xfrm>
            <a:off x="838200" y="1394926"/>
            <a:ext cx="10515600" cy="4351338"/>
          </a:xfrm>
          <a:prstGeom prst="rect">
            <a:avLst/>
          </a:prstGeom>
          <a:noFill/>
          <a:ln>
            <a:noFill/>
          </a:ln>
        </p:spPr>
        <p:txBody>
          <a:bodyPr spcFirstLastPara="1" wrap="square" lIns="91425" tIns="45700" rIns="91425" bIns="45700" anchor="t" anchorCtr="0">
            <a:normAutofit/>
          </a:bodyPr>
          <a:lstStyle>
            <a:lvl1pPr marL="457200" lvl="0" indent="-375285" algn="l">
              <a:lnSpc>
                <a:spcPct val="90000"/>
              </a:lnSpc>
              <a:spcBef>
                <a:spcPts val="1000"/>
              </a:spcBef>
              <a:spcAft>
                <a:spcPts val="0"/>
              </a:spcAft>
              <a:buClr>
                <a:schemeClr val="accent1"/>
              </a:buClr>
              <a:buSzPts val="2310"/>
              <a:buChar char="•"/>
              <a:defRPr sz="2200">
                <a:solidFill>
                  <a:schemeClr val="dk2"/>
                </a:solidFill>
              </a:defRPr>
            </a:lvl1pPr>
            <a:lvl2pPr marL="914400" lvl="1" indent="-368300" algn="l">
              <a:lnSpc>
                <a:spcPct val="90000"/>
              </a:lnSpc>
              <a:spcBef>
                <a:spcPts val="500"/>
              </a:spcBef>
              <a:spcAft>
                <a:spcPts val="0"/>
              </a:spcAft>
              <a:buClr>
                <a:schemeClr val="accent1"/>
              </a:buClr>
              <a:buSzPts val="2200"/>
              <a:buFont typeface="Arial"/>
              <a:buChar char="−"/>
              <a:defRPr sz="2200">
                <a:solidFill>
                  <a:schemeClr val="dk2"/>
                </a:solidFill>
              </a:defRPr>
            </a:lvl2pPr>
            <a:lvl3pPr marL="1371600" lvl="2" indent="-368300" algn="l">
              <a:lnSpc>
                <a:spcPct val="90000"/>
              </a:lnSpc>
              <a:spcBef>
                <a:spcPts val="500"/>
              </a:spcBef>
              <a:spcAft>
                <a:spcPts val="0"/>
              </a:spcAft>
              <a:buClr>
                <a:schemeClr val="accent1"/>
              </a:buClr>
              <a:buSzPts val="2200"/>
              <a:buFont typeface="Courier New"/>
              <a:buChar char="o"/>
              <a:defRPr sz="2200">
                <a:solidFill>
                  <a:schemeClr val="dk2"/>
                </a:solidFill>
              </a:defRPr>
            </a:lvl3pPr>
            <a:lvl4pPr marL="1828800" lvl="3" indent="-368300" algn="l">
              <a:lnSpc>
                <a:spcPct val="90000"/>
              </a:lnSpc>
              <a:spcBef>
                <a:spcPts val="500"/>
              </a:spcBef>
              <a:spcAft>
                <a:spcPts val="0"/>
              </a:spcAft>
              <a:buClr>
                <a:schemeClr val="accent1"/>
              </a:buClr>
              <a:buSzPts val="2200"/>
              <a:buChar char="•"/>
              <a:defRPr sz="2200"/>
            </a:lvl4pPr>
            <a:lvl5pPr marL="2286000" lvl="4" indent="-368300" algn="l">
              <a:lnSpc>
                <a:spcPct val="90000"/>
              </a:lnSpc>
              <a:spcBef>
                <a:spcPts val="500"/>
              </a:spcBef>
              <a:spcAft>
                <a:spcPts val="0"/>
              </a:spcAft>
              <a:buClr>
                <a:schemeClr val="accent1"/>
              </a:buClr>
              <a:buSzPts val="2200"/>
              <a:buChar char="•"/>
              <a:defRPr sz="2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6" name="Google Shape;56;p18"/>
          <p:cNvPicPr preferRelativeResize="0"/>
          <p:nvPr/>
        </p:nvPicPr>
        <p:blipFill rotWithShape="1">
          <a:blip r:embed="rId3">
            <a:alphaModFix/>
          </a:blip>
          <a:srcRect/>
          <a:stretch/>
        </p:blipFill>
        <p:spPr>
          <a:xfrm>
            <a:off x="10108821" y="417228"/>
            <a:ext cx="1639230" cy="780821"/>
          </a:xfrm>
          <a:prstGeom prst="rect">
            <a:avLst/>
          </a:prstGeom>
          <a:noFill/>
          <a:ln>
            <a:noFill/>
          </a:ln>
        </p:spPr>
      </p:pic>
    </p:spTree>
    <p:extLst>
      <p:ext uri="{BB962C8B-B14F-4D97-AF65-F5344CB8AC3E}">
        <p14:creationId xmlns:p14="http://schemas.microsoft.com/office/powerpoint/2010/main" val="2981132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re 20"/>
          <p:cNvSpPr>
            <a:spLocks noGrp="1"/>
          </p:cNvSpPr>
          <p:nvPr>
            <p:ph type="title" hasCustomPrompt="1"/>
          </p:nvPr>
        </p:nvSpPr>
        <p:spPr>
          <a:xfrm>
            <a:off x="525970" y="413249"/>
            <a:ext cx="8951422" cy="697832"/>
          </a:xfrm>
        </p:spPr>
        <p:txBody>
          <a:bodyPr anchor="b">
            <a:normAutofit/>
          </a:bodyPr>
          <a:lstStyle>
            <a:lvl1pPr>
              <a:defRPr lang="fr-FR" sz="3200" b="1"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Wingdings" panose="05000000000000000000" pitchFamily="2" charset="2"/>
              <a:buNone/>
            </a:pPr>
            <a:r>
              <a:rPr lang="fr-FR" dirty="0" err="1"/>
              <a:t>Title</a:t>
            </a:r>
            <a:r>
              <a:rPr lang="fr-FR" dirty="0"/>
              <a:t> of slide</a:t>
            </a:r>
          </a:p>
        </p:txBody>
      </p:sp>
      <p:sp>
        <p:nvSpPr>
          <p:cNvPr id="8" name="Espace réservé du texte 26"/>
          <p:cNvSpPr>
            <a:spLocks noGrp="1"/>
          </p:cNvSpPr>
          <p:nvPr>
            <p:ph type="body" sz="quarter" idx="11" hasCustomPrompt="1"/>
          </p:nvPr>
        </p:nvSpPr>
        <p:spPr>
          <a:xfrm>
            <a:off x="525463" y="1165225"/>
            <a:ext cx="8951912" cy="687388"/>
          </a:xfrm>
        </p:spPr>
        <p:txBody>
          <a:bodyPr>
            <a:normAutofit/>
          </a:bodyPr>
          <a:lstStyle>
            <a:lvl1pPr marL="0" indent="0">
              <a:buNone/>
              <a:defRPr sz="2000" b="1"/>
            </a:lvl1pPr>
            <a:lvl2pPr marL="457200" indent="0">
              <a:buNone/>
              <a:defRPr/>
            </a:lvl2pPr>
          </a:lstStyle>
          <a:p>
            <a:pPr lvl="0"/>
            <a:r>
              <a:rPr lang="fr-FR" dirty="0" err="1"/>
              <a:t>Subtitle</a:t>
            </a:r>
            <a:r>
              <a:rPr lang="fr-FR" dirty="0"/>
              <a:t> if </a:t>
            </a:r>
            <a:r>
              <a:rPr lang="fr-FR" dirty="0" err="1"/>
              <a:t>needed</a:t>
            </a:r>
            <a:endParaRPr lang="fr-FR" dirty="0"/>
          </a:p>
        </p:txBody>
      </p:sp>
      <p:sp>
        <p:nvSpPr>
          <p:cNvPr id="9" name="Espace réservé du graphique 3"/>
          <p:cNvSpPr>
            <a:spLocks noGrp="1"/>
          </p:cNvSpPr>
          <p:nvPr>
            <p:ph type="chart" sz="quarter" idx="12" hasCustomPrompt="1"/>
          </p:nvPr>
        </p:nvSpPr>
        <p:spPr>
          <a:xfrm>
            <a:off x="525464" y="1906757"/>
            <a:ext cx="8951912" cy="4511675"/>
          </a:xfrm>
        </p:spPr>
        <p:txBody>
          <a:bodyPr/>
          <a:lstStyle>
            <a:lvl1pPr>
              <a:defRPr/>
            </a:lvl1pPr>
          </a:lstStyle>
          <a:p>
            <a:r>
              <a:rPr lang="fr-FR" dirty="0"/>
              <a:t>Insert </a:t>
            </a:r>
            <a:r>
              <a:rPr lang="fr-FR" dirty="0" err="1"/>
              <a:t>your</a:t>
            </a:r>
            <a:r>
              <a:rPr lang="fr-FR" dirty="0"/>
              <a:t> graph</a:t>
            </a:r>
          </a:p>
        </p:txBody>
      </p:sp>
    </p:spTree>
    <p:extLst>
      <p:ext uri="{BB962C8B-B14F-4D97-AF65-F5344CB8AC3E}">
        <p14:creationId xmlns:p14="http://schemas.microsoft.com/office/powerpoint/2010/main" val="761662887"/>
      </p:ext>
    </p:extLst>
  </p:cSld>
  <p:clrMapOvr>
    <a:masterClrMapping/>
  </p:clrMapOvr>
  <p:extLst>
    <p:ext uri="{DCECCB84-F9BA-43D5-87BE-67443E8EF086}">
      <p15:sldGuideLst xmlns:p15="http://schemas.microsoft.com/office/powerpoint/2012/main">
        <p15:guide id="1" orient="horz" pos="232"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Heading and bullets v3">
  <p:cSld name="Heading and bullets v3">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9"/>
          <p:cNvSpPr txBox="1">
            <a:spLocks noGrp="1"/>
          </p:cNvSpPr>
          <p:nvPr>
            <p:ph type="title"/>
          </p:nvPr>
        </p:nvSpPr>
        <p:spPr>
          <a:xfrm>
            <a:off x="838200" y="630048"/>
            <a:ext cx="10515600" cy="7458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2800"/>
              <a:buFont typeface="Arial"/>
              <a:buNone/>
              <a:defRPr sz="2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9"/>
          <p:cNvSpPr txBox="1">
            <a:spLocks noGrp="1"/>
          </p:cNvSpPr>
          <p:nvPr>
            <p:ph type="body" idx="1"/>
          </p:nvPr>
        </p:nvSpPr>
        <p:spPr>
          <a:xfrm>
            <a:off x="838200" y="1394926"/>
            <a:ext cx="10515600" cy="4351338"/>
          </a:xfrm>
          <a:prstGeom prst="rect">
            <a:avLst/>
          </a:prstGeom>
          <a:noFill/>
          <a:ln>
            <a:noFill/>
          </a:ln>
        </p:spPr>
        <p:txBody>
          <a:bodyPr spcFirstLastPara="1" wrap="square" lIns="91425" tIns="45700" rIns="91425" bIns="45700" anchor="t" anchorCtr="0">
            <a:normAutofit/>
          </a:bodyPr>
          <a:lstStyle>
            <a:lvl1pPr marL="457200" lvl="0" indent="-375285" algn="l">
              <a:lnSpc>
                <a:spcPct val="90000"/>
              </a:lnSpc>
              <a:spcBef>
                <a:spcPts val="1000"/>
              </a:spcBef>
              <a:spcAft>
                <a:spcPts val="0"/>
              </a:spcAft>
              <a:buClr>
                <a:schemeClr val="accent1"/>
              </a:buClr>
              <a:buSzPts val="2310"/>
              <a:buChar char="•"/>
              <a:defRPr sz="2200">
                <a:solidFill>
                  <a:schemeClr val="dk2"/>
                </a:solidFill>
              </a:defRPr>
            </a:lvl1pPr>
            <a:lvl2pPr marL="914400" lvl="1" indent="-368300" algn="l">
              <a:lnSpc>
                <a:spcPct val="90000"/>
              </a:lnSpc>
              <a:spcBef>
                <a:spcPts val="500"/>
              </a:spcBef>
              <a:spcAft>
                <a:spcPts val="0"/>
              </a:spcAft>
              <a:buClr>
                <a:schemeClr val="accent1"/>
              </a:buClr>
              <a:buSzPts val="2200"/>
              <a:buFont typeface="Arial"/>
              <a:buChar char="−"/>
              <a:defRPr sz="2200">
                <a:solidFill>
                  <a:schemeClr val="dk2"/>
                </a:solidFill>
              </a:defRPr>
            </a:lvl2pPr>
            <a:lvl3pPr marL="1371600" lvl="2" indent="-368300" algn="l">
              <a:lnSpc>
                <a:spcPct val="90000"/>
              </a:lnSpc>
              <a:spcBef>
                <a:spcPts val="500"/>
              </a:spcBef>
              <a:spcAft>
                <a:spcPts val="0"/>
              </a:spcAft>
              <a:buClr>
                <a:schemeClr val="accent1"/>
              </a:buClr>
              <a:buSzPts val="2200"/>
              <a:buFont typeface="Courier New"/>
              <a:buChar char="o"/>
              <a:defRPr sz="2200">
                <a:solidFill>
                  <a:schemeClr val="dk2"/>
                </a:solidFill>
              </a:defRPr>
            </a:lvl3pPr>
            <a:lvl4pPr marL="1828800" lvl="3" indent="-368300" algn="l">
              <a:lnSpc>
                <a:spcPct val="90000"/>
              </a:lnSpc>
              <a:spcBef>
                <a:spcPts val="500"/>
              </a:spcBef>
              <a:spcAft>
                <a:spcPts val="0"/>
              </a:spcAft>
              <a:buClr>
                <a:schemeClr val="accent1"/>
              </a:buClr>
              <a:buSzPts val="2200"/>
              <a:buChar char="•"/>
              <a:defRPr sz="2200"/>
            </a:lvl4pPr>
            <a:lvl5pPr marL="2286000" lvl="4" indent="-368300" algn="l">
              <a:lnSpc>
                <a:spcPct val="90000"/>
              </a:lnSpc>
              <a:spcBef>
                <a:spcPts val="500"/>
              </a:spcBef>
              <a:spcAft>
                <a:spcPts val="0"/>
              </a:spcAft>
              <a:buClr>
                <a:schemeClr val="accent1"/>
              </a:buClr>
              <a:buSzPts val="2200"/>
              <a:buChar char="•"/>
              <a:defRPr sz="2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0" name="Google Shape;60;p19"/>
          <p:cNvPicPr preferRelativeResize="0"/>
          <p:nvPr/>
        </p:nvPicPr>
        <p:blipFill rotWithShape="1">
          <a:blip r:embed="rId3">
            <a:alphaModFix/>
          </a:blip>
          <a:srcRect/>
          <a:stretch/>
        </p:blipFill>
        <p:spPr>
          <a:xfrm>
            <a:off x="10133670" y="425936"/>
            <a:ext cx="1639230" cy="780821"/>
          </a:xfrm>
          <a:prstGeom prst="rect">
            <a:avLst/>
          </a:prstGeom>
          <a:noFill/>
          <a:ln>
            <a:noFill/>
          </a:ln>
        </p:spPr>
      </p:pic>
    </p:spTree>
    <p:extLst>
      <p:ext uri="{BB962C8B-B14F-4D97-AF65-F5344CB8AC3E}">
        <p14:creationId xmlns:p14="http://schemas.microsoft.com/office/powerpoint/2010/main" val="3555673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Heading and bullets v3">
  <p:cSld name="1_Heading and bullets v3">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8200" y="630048"/>
            <a:ext cx="10515600" cy="7458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2800"/>
              <a:buFont typeface="Arial"/>
              <a:buNone/>
              <a:defRPr sz="2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txBox="1">
            <a:spLocks noGrp="1"/>
          </p:cNvSpPr>
          <p:nvPr>
            <p:ph type="body" idx="1"/>
          </p:nvPr>
        </p:nvSpPr>
        <p:spPr>
          <a:xfrm>
            <a:off x="838200" y="1394926"/>
            <a:ext cx="10515600" cy="4351338"/>
          </a:xfrm>
          <a:prstGeom prst="rect">
            <a:avLst/>
          </a:prstGeom>
          <a:noFill/>
          <a:ln>
            <a:noFill/>
          </a:ln>
        </p:spPr>
        <p:txBody>
          <a:bodyPr spcFirstLastPara="1" wrap="square" lIns="91425" tIns="45700" rIns="91425" bIns="45700" anchor="t" anchorCtr="0">
            <a:normAutofit/>
          </a:bodyPr>
          <a:lstStyle>
            <a:lvl1pPr marL="457200" lvl="0" indent="-375285" algn="l">
              <a:lnSpc>
                <a:spcPct val="90000"/>
              </a:lnSpc>
              <a:spcBef>
                <a:spcPts val="1000"/>
              </a:spcBef>
              <a:spcAft>
                <a:spcPts val="0"/>
              </a:spcAft>
              <a:buClr>
                <a:schemeClr val="accent1"/>
              </a:buClr>
              <a:buSzPts val="2310"/>
              <a:buChar char="•"/>
              <a:defRPr sz="2200">
                <a:solidFill>
                  <a:schemeClr val="dk2"/>
                </a:solidFill>
              </a:defRPr>
            </a:lvl1pPr>
            <a:lvl2pPr marL="914400" lvl="1" indent="-368300" algn="l">
              <a:lnSpc>
                <a:spcPct val="90000"/>
              </a:lnSpc>
              <a:spcBef>
                <a:spcPts val="500"/>
              </a:spcBef>
              <a:spcAft>
                <a:spcPts val="0"/>
              </a:spcAft>
              <a:buClr>
                <a:schemeClr val="accent1"/>
              </a:buClr>
              <a:buSzPts val="2200"/>
              <a:buFont typeface="Arial"/>
              <a:buChar char="−"/>
              <a:defRPr sz="2200">
                <a:solidFill>
                  <a:schemeClr val="dk2"/>
                </a:solidFill>
              </a:defRPr>
            </a:lvl2pPr>
            <a:lvl3pPr marL="1371600" lvl="2" indent="-368300" algn="l">
              <a:lnSpc>
                <a:spcPct val="90000"/>
              </a:lnSpc>
              <a:spcBef>
                <a:spcPts val="500"/>
              </a:spcBef>
              <a:spcAft>
                <a:spcPts val="0"/>
              </a:spcAft>
              <a:buClr>
                <a:schemeClr val="accent1"/>
              </a:buClr>
              <a:buSzPts val="2200"/>
              <a:buFont typeface="Courier New"/>
              <a:buChar char="o"/>
              <a:defRPr sz="2200">
                <a:solidFill>
                  <a:schemeClr val="dk2"/>
                </a:solidFill>
              </a:defRPr>
            </a:lvl3pPr>
            <a:lvl4pPr marL="1828800" lvl="3" indent="-368300" algn="l">
              <a:lnSpc>
                <a:spcPct val="90000"/>
              </a:lnSpc>
              <a:spcBef>
                <a:spcPts val="500"/>
              </a:spcBef>
              <a:spcAft>
                <a:spcPts val="0"/>
              </a:spcAft>
              <a:buClr>
                <a:schemeClr val="accent1"/>
              </a:buClr>
              <a:buSzPts val="2200"/>
              <a:buChar char="•"/>
              <a:defRPr sz="2200"/>
            </a:lvl4pPr>
            <a:lvl5pPr marL="2286000" lvl="4" indent="-368300" algn="l">
              <a:lnSpc>
                <a:spcPct val="90000"/>
              </a:lnSpc>
              <a:spcBef>
                <a:spcPts val="500"/>
              </a:spcBef>
              <a:spcAft>
                <a:spcPts val="0"/>
              </a:spcAft>
              <a:buClr>
                <a:schemeClr val="accent1"/>
              </a:buClr>
              <a:buSzPts val="2200"/>
              <a:buChar char="•"/>
              <a:defRPr sz="2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32577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plain logo" type="titleOnly">
  <p:cSld name="Title and plain logo">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21"/>
          <p:cNvSpPr txBox="1">
            <a:spLocks noGrp="1"/>
          </p:cNvSpPr>
          <p:nvPr>
            <p:ph type="title"/>
          </p:nvPr>
        </p:nvSpPr>
        <p:spPr>
          <a:xfrm>
            <a:off x="323850" y="311151"/>
            <a:ext cx="10515600" cy="673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2800"/>
              <a:buFont typeface="Arial"/>
              <a:buNone/>
              <a:defRPr sz="2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6" name="Google Shape;66;p21"/>
          <p:cNvPicPr preferRelativeResize="0"/>
          <p:nvPr/>
        </p:nvPicPr>
        <p:blipFill rotWithShape="1">
          <a:blip r:embed="rId3">
            <a:alphaModFix/>
          </a:blip>
          <a:srcRect/>
          <a:stretch/>
        </p:blipFill>
        <p:spPr>
          <a:xfrm>
            <a:off x="10133670" y="179180"/>
            <a:ext cx="1639230" cy="780821"/>
          </a:xfrm>
          <a:prstGeom prst="rect">
            <a:avLst/>
          </a:prstGeom>
          <a:noFill/>
          <a:ln>
            <a:noFill/>
          </a:ln>
        </p:spPr>
      </p:pic>
    </p:spTree>
    <p:extLst>
      <p:ext uri="{BB962C8B-B14F-4D97-AF65-F5344CB8AC3E}">
        <p14:creationId xmlns:p14="http://schemas.microsoft.com/office/powerpoint/2010/main" val="809753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plain no logo">
  <p:cSld name="Title and plain no logo">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22"/>
          <p:cNvSpPr txBox="1">
            <a:spLocks noGrp="1"/>
          </p:cNvSpPr>
          <p:nvPr>
            <p:ph type="title"/>
          </p:nvPr>
        </p:nvSpPr>
        <p:spPr>
          <a:xfrm>
            <a:off x="323850" y="311151"/>
            <a:ext cx="10515600" cy="673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2800"/>
              <a:buFont typeface="Arial"/>
              <a:buNone/>
              <a:defRPr sz="2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49262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no logo" type="blank">
  <p:cSld name="blank no logo">
    <p:bg>
      <p:bgPr>
        <a:blipFill>
          <a:blip r:embed="rId2">
            <a:alphaModFix/>
          </a:blip>
          <a:stretch>
            <a:fillRect/>
          </a:stretch>
        </a:blipFill>
        <a:effectLst/>
      </p:bgPr>
    </p:bg>
    <p:spTree>
      <p:nvGrpSpPr>
        <p:cNvPr id="1" name="Shape 69"/>
        <p:cNvGrpSpPr/>
        <p:nvPr/>
      </p:nvGrpSpPr>
      <p:grpSpPr>
        <a:xfrm>
          <a:off x="0" y="0"/>
          <a:ext cx="0" cy="0"/>
          <a:chOff x="0" y="0"/>
          <a:chExt cx="0" cy="0"/>
        </a:xfrm>
      </p:grpSpPr>
      <p:pic>
        <p:nvPicPr>
          <p:cNvPr id="70" name="Google Shape;70;p23"/>
          <p:cNvPicPr preferRelativeResize="0"/>
          <p:nvPr/>
        </p:nvPicPr>
        <p:blipFill rotWithShape="1">
          <a:blip r:embed="rId3">
            <a:alphaModFix/>
          </a:blip>
          <a:srcRect/>
          <a:stretch/>
        </p:blipFill>
        <p:spPr>
          <a:xfrm>
            <a:off x="10133670" y="425936"/>
            <a:ext cx="1639230" cy="780821"/>
          </a:xfrm>
          <a:prstGeom prst="rect">
            <a:avLst/>
          </a:prstGeom>
          <a:noFill/>
          <a:ln>
            <a:noFill/>
          </a:ln>
        </p:spPr>
      </p:pic>
    </p:spTree>
    <p:extLst>
      <p:ext uri="{BB962C8B-B14F-4D97-AF65-F5344CB8AC3E}">
        <p14:creationId xmlns:p14="http://schemas.microsoft.com/office/powerpoint/2010/main" val="2595166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logo">
  <p:cSld name="blank logo">
    <p:bg>
      <p:bgPr>
        <a:blipFill>
          <a:blip r:embed="rId2">
            <a:alphaModFix/>
          </a:blip>
          <a:stretch>
            <a:fillRect/>
          </a:stretch>
        </a:blip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772845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800"/>
              <a:buFont typeface="Arial"/>
              <a:buNone/>
              <a:defRPr sz="2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5"/>
          <p:cNvSpPr>
            <a:spLocks noGrp="1"/>
          </p:cNvSpPr>
          <p:nvPr>
            <p:ph type="pic" idx="2"/>
          </p:nvPr>
        </p:nvSpPr>
        <p:spPr>
          <a:xfrm>
            <a:off x="5183188" y="987425"/>
            <a:ext cx="6172200" cy="4873625"/>
          </a:xfrm>
          <a:prstGeom prst="rect">
            <a:avLst/>
          </a:prstGeom>
          <a:noFill/>
          <a:ln>
            <a:noFill/>
          </a:ln>
        </p:spPr>
      </p:sp>
      <p:sp>
        <p:nvSpPr>
          <p:cNvPr id="75" name="Google Shape;75;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200"/>
              <a:buNone/>
              <a:defRPr sz="2200">
                <a:solidFill>
                  <a:srgbClr val="7F7F7F"/>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421959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caption small logo">
  <p:cSld name="Picture caption small logo">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800"/>
              <a:buFont typeface="Arial"/>
              <a:buNone/>
              <a:defRPr sz="2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6"/>
          <p:cNvSpPr>
            <a:spLocks noGrp="1"/>
          </p:cNvSpPr>
          <p:nvPr>
            <p:ph type="pic" idx="2"/>
          </p:nvPr>
        </p:nvSpPr>
        <p:spPr>
          <a:xfrm>
            <a:off x="5183188" y="987425"/>
            <a:ext cx="6172200" cy="4873625"/>
          </a:xfrm>
          <a:prstGeom prst="rect">
            <a:avLst/>
          </a:prstGeom>
          <a:noFill/>
          <a:ln>
            <a:noFill/>
          </a:ln>
        </p:spPr>
      </p:sp>
      <p:sp>
        <p:nvSpPr>
          <p:cNvPr id="79" name="Google Shape;79;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200"/>
              <a:buNone/>
              <a:defRPr sz="2200">
                <a:solidFill>
                  <a:srgbClr val="7F7F7F"/>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80" name="Google Shape;80;p26"/>
          <p:cNvPicPr preferRelativeResize="0"/>
          <p:nvPr/>
        </p:nvPicPr>
        <p:blipFill rotWithShape="1">
          <a:blip r:embed="rId3">
            <a:alphaModFix/>
          </a:blip>
          <a:srcRect/>
          <a:stretch/>
        </p:blipFill>
        <p:spPr>
          <a:xfrm>
            <a:off x="10477501" y="352425"/>
            <a:ext cx="1143000" cy="544396"/>
          </a:xfrm>
          <a:prstGeom prst="rect">
            <a:avLst/>
          </a:prstGeom>
          <a:noFill/>
          <a:ln>
            <a:noFill/>
          </a:ln>
        </p:spPr>
      </p:pic>
    </p:spTree>
    <p:extLst>
      <p:ext uri="{BB962C8B-B14F-4D97-AF65-F5344CB8AC3E}">
        <p14:creationId xmlns:p14="http://schemas.microsoft.com/office/powerpoint/2010/main" val="3705732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 y="0"/>
            <a:ext cx="12190095" cy="6858000"/>
          </a:xfrm>
          <a:prstGeom prst="rect">
            <a:avLst/>
          </a:prstGeom>
        </p:spPr>
      </p:pic>
      <p:sp>
        <p:nvSpPr>
          <p:cNvPr id="4" name="Titre 1"/>
          <p:cNvSpPr>
            <a:spLocks noGrp="1"/>
          </p:cNvSpPr>
          <p:nvPr>
            <p:ph type="title" hasCustomPrompt="1"/>
          </p:nvPr>
        </p:nvSpPr>
        <p:spPr>
          <a:xfrm>
            <a:off x="452284" y="787414"/>
            <a:ext cx="11189110" cy="1792153"/>
          </a:xfrm>
          <a:noFill/>
        </p:spPr>
        <p:txBody>
          <a:bodyPr anchor="ctr">
            <a:normAutofit/>
          </a:bodyPr>
          <a:lstStyle>
            <a:lvl1pPr algn="l">
              <a:defRPr sz="4000" baseline="0">
                <a:solidFill>
                  <a:schemeClr val="bg1"/>
                </a:solidFill>
              </a:defRPr>
            </a:lvl1pPr>
          </a:lstStyle>
          <a:p>
            <a:r>
              <a:rPr lang="fr-FR" dirty="0"/>
              <a:t>Enter </a:t>
            </a:r>
            <a:r>
              <a:rPr lang="fr-FR" dirty="0" err="1"/>
              <a:t>title</a:t>
            </a:r>
            <a:r>
              <a:rPr lang="fr-FR" dirty="0"/>
              <a:t> of tutorial </a:t>
            </a:r>
            <a:br>
              <a:rPr lang="fr-FR" dirty="0"/>
            </a:br>
            <a:endParaRPr lang="fr-FR" dirty="0"/>
          </a:p>
        </p:txBody>
      </p:sp>
      <p:sp>
        <p:nvSpPr>
          <p:cNvPr id="5" name="Espace réservé du texte 9"/>
          <p:cNvSpPr>
            <a:spLocks noGrp="1"/>
          </p:cNvSpPr>
          <p:nvPr>
            <p:ph type="body" sz="quarter" idx="10" hasCustomPrompt="1"/>
          </p:nvPr>
        </p:nvSpPr>
        <p:spPr>
          <a:xfrm>
            <a:off x="452284" y="3867272"/>
            <a:ext cx="11189110" cy="478952"/>
          </a:xfrm>
        </p:spPr>
        <p:txBody>
          <a:bodyPr>
            <a:noAutofit/>
          </a:bodyPr>
          <a:lstStyle>
            <a:lvl1pPr marL="0" indent="0" algn="l">
              <a:buFontTx/>
              <a:buNone/>
              <a:defRPr sz="24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Presented</a:t>
            </a:r>
            <a:r>
              <a:rPr lang="fr-FR" dirty="0"/>
              <a:t> by XXX - </a:t>
            </a:r>
            <a:r>
              <a:rPr lang="fr-FR" dirty="0" err="1"/>
              <a:t>Study</a:t>
            </a:r>
            <a:r>
              <a:rPr lang="fr-FR" dirty="0"/>
              <a:t> </a:t>
            </a:r>
            <a:r>
              <a:rPr lang="fr-FR" dirty="0" err="1"/>
              <a:t>Committee</a:t>
            </a:r>
            <a:r>
              <a:rPr lang="fr-FR" dirty="0"/>
              <a:t> </a:t>
            </a:r>
          </a:p>
        </p:txBody>
      </p:sp>
      <p:sp>
        <p:nvSpPr>
          <p:cNvPr id="7" name="Espace réservé du texte 6"/>
          <p:cNvSpPr>
            <a:spLocks noGrp="1"/>
          </p:cNvSpPr>
          <p:nvPr>
            <p:ph type="body" sz="quarter" idx="13" hasCustomPrompt="1"/>
          </p:nvPr>
        </p:nvSpPr>
        <p:spPr>
          <a:xfrm>
            <a:off x="451980" y="4346224"/>
            <a:ext cx="11189414" cy="774416"/>
          </a:xfrm>
        </p:spPr>
        <p:txBody>
          <a:bodyPr>
            <a:noAutofit/>
          </a:bodyPr>
          <a:lstStyle>
            <a:lvl1pPr marL="0" indent="0" algn="l">
              <a:buNone/>
              <a:defRPr sz="2400" b="1" i="0" baseline="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fr-FR" dirty="0"/>
              <a:t>Place - Date</a:t>
            </a:r>
          </a:p>
        </p:txBody>
      </p:sp>
    </p:spTree>
    <p:extLst>
      <p:ext uri="{BB962C8B-B14F-4D97-AF65-F5344CB8AC3E}">
        <p14:creationId xmlns:p14="http://schemas.microsoft.com/office/powerpoint/2010/main" val="2315246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 y="0"/>
            <a:ext cx="12191048" cy="6858536"/>
          </a:xfrm>
          <a:prstGeom prst="rect">
            <a:avLst/>
          </a:prstGeom>
        </p:spPr>
      </p:pic>
      <p:sp>
        <p:nvSpPr>
          <p:cNvPr id="5" name="Espace réservé du texte 4"/>
          <p:cNvSpPr>
            <a:spLocks noGrp="1"/>
          </p:cNvSpPr>
          <p:nvPr>
            <p:ph type="body" sz="quarter" idx="10" hasCustomPrompt="1"/>
          </p:nvPr>
        </p:nvSpPr>
        <p:spPr>
          <a:xfrm>
            <a:off x="525970" y="1620462"/>
            <a:ext cx="7747000" cy="4846638"/>
          </a:xfrm>
        </p:spPr>
        <p:txBody>
          <a:bodyPr/>
          <a:lstStyle>
            <a:lvl1pPr>
              <a:defRPr sz="2000" b="1"/>
            </a:lvl1pPr>
          </a:lstStyle>
          <a:p>
            <a:pPr lvl="0"/>
            <a:r>
              <a:rPr lang="fr-FR" dirty="0"/>
              <a:t>Enter </a:t>
            </a:r>
            <a:r>
              <a:rPr lang="fr-FR" dirty="0" err="1"/>
              <a:t>chapters</a:t>
            </a:r>
            <a:r>
              <a:rPr lang="fr-FR" dirty="0"/>
              <a:t> / sections</a:t>
            </a:r>
          </a:p>
        </p:txBody>
      </p:sp>
      <p:sp>
        <p:nvSpPr>
          <p:cNvPr id="7" name="Titre 20"/>
          <p:cNvSpPr>
            <a:spLocks noGrp="1"/>
          </p:cNvSpPr>
          <p:nvPr>
            <p:ph type="title" hasCustomPrompt="1"/>
          </p:nvPr>
        </p:nvSpPr>
        <p:spPr>
          <a:xfrm>
            <a:off x="525970" y="413249"/>
            <a:ext cx="3987841" cy="697832"/>
          </a:xfrm>
          <a:prstGeom prst="rect">
            <a:avLst/>
          </a:prstGeom>
        </p:spPr>
        <p:txBody>
          <a:bodyPr anchor="b">
            <a:normAutofit/>
          </a:bodyPr>
          <a:lstStyle>
            <a:lvl1pPr algn="l" defTabSz="914400" rtl="0" eaLnBrk="1" latinLnBrk="0" hangingPunct="1">
              <a:lnSpc>
                <a:spcPct val="90000"/>
              </a:lnSpc>
              <a:spcBef>
                <a:spcPct val="0"/>
              </a:spcBef>
              <a:buNone/>
              <a:defRPr lang="fr-FR" sz="3200" b="1" kern="1200" dirty="0">
                <a:solidFill>
                  <a:schemeClr val="tx1"/>
                </a:solidFill>
                <a:latin typeface="Arial" panose="020B0604020202020204" pitchFamily="34" charset="0"/>
                <a:ea typeface="+mj-ea"/>
                <a:cs typeface="Arial" panose="020B0604020202020204" pitchFamily="34" charset="0"/>
              </a:defRPr>
            </a:lvl1pPr>
          </a:lstStyle>
          <a:p>
            <a:r>
              <a:rPr lang="fr-FR" dirty="0"/>
              <a:t>Table of contents</a:t>
            </a:r>
          </a:p>
        </p:txBody>
      </p:sp>
    </p:spTree>
    <p:extLst>
      <p:ext uri="{BB962C8B-B14F-4D97-AF65-F5344CB8AC3E}">
        <p14:creationId xmlns:p14="http://schemas.microsoft.com/office/powerpoint/2010/main" val="260994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re 20"/>
          <p:cNvSpPr>
            <a:spLocks noGrp="1"/>
          </p:cNvSpPr>
          <p:nvPr>
            <p:ph type="title" hasCustomPrompt="1"/>
          </p:nvPr>
        </p:nvSpPr>
        <p:spPr>
          <a:xfrm>
            <a:off x="7148516" y="446972"/>
            <a:ext cx="4774779" cy="2258485"/>
          </a:xfrm>
        </p:spPr>
        <p:txBody>
          <a:bodyPr anchor="b">
            <a:normAutofit/>
          </a:bodyPr>
          <a:lstStyle>
            <a:lvl1pPr algn="l" defTabSz="914400" rtl="0" eaLnBrk="1" latinLnBrk="0" hangingPunct="1">
              <a:lnSpc>
                <a:spcPct val="90000"/>
              </a:lnSpc>
              <a:spcBef>
                <a:spcPct val="0"/>
              </a:spcBef>
              <a:buNone/>
              <a:defRPr lang="fr-FR" sz="2400" b="1" kern="1200" dirty="0">
                <a:solidFill>
                  <a:schemeClr val="tx1"/>
                </a:solidFill>
                <a:latin typeface="Arial" panose="020B0604020202020204" pitchFamily="34" charset="0"/>
                <a:ea typeface="+mj-ea"/>
                <a:cs typeface="Arial" panose="020B0604020202020204" pitchFamily="34" charset="0"/>
              </a:defRPr>
            </a:lvl1pPr>
          </a:lstStyle>
          <a:p>
            <a:r>
              <a:rPr lang="fr-FR" dirty="0" err="1"/>
              <a:t>Title</a:t>
            </a:r>
            <a:r>
              <a:rPr lang="fr-FR" dirty="0"/>
              <a:t> of </a:t>
            </a:r>
            <a:r>
              <a:rPr lang="fr-FR" dirty="0" err="1"/>
              <a:t>picture</a:t>
            </a:r>
            <a:endParaRPr lang="fr-FR" dirty="0"/>
          </a:p>
        </p:txBody>
      </p:sp>
      <p:sp>
        <p:nvSpPr>
          <p:cNvPr id="8" name="Espace réservé du texte 26"/>
          <p:cNvSpPr>
            <a:spLocks noGrp="1"/>
          </p:cNvSpPr>
          <p:nvPr>
            <p:ph type="body" sz="quarter" idx="11" hasCustomPrompt="1"/>
          </p:nvPr>
        </p:nvSpPr>
        <p:spPr>
          <a:xfrm>
            <a:off x="7128174" y="2901545"/>
            <a:ext cx="4795121" cy="2568230"/>
          </a:xfrm>
        </p:spPr>
        <p:txBody>
          <a:bodyPr>
            <a:normAutofit/>
          </a:bodyPr>
          <a:lstStyle>
            <a:lvl1pPr marL="0" indent="0" algn="l">
              <a:buNone/>
              <a:defRPr sz="1800"/>
            </a:lvl1pPr>
            <a:lvl2pPr marL="457200" indent="0">
              <a:buNone/>
              <a:defRPr/>
            </a:lvl2pPr>
          </a:lstStyle>
          <a:p>
            <a:pPr lvl="0"/>
            <a:r>
              <a:rPr lang="fr-FR" dirty="0" err="1"/>
              <a:t>Text</a:t>
            </a:r>
            <a:r>
              <a:rPr lang="fr-FR" dirty="0"/>
              <a:t> if </a:t>
            </a:r>
            <a:r>
              <a:rPr lang="fr-FR" dirty="0" err="1"/>
              <a:t>needed</a:t>
            </a:r>
            <a:endParaRPr lang="fr-FR" dirty="0"/>
          </a:p>
        </p:txBody>
      </p:sp>
      <p:sp>
        <p:nvSpPr>
          <p:cNvPr id="9" name="Espace réservé pour une image  3"/>
          <p:cNvSpPr>
            <a:spLocks noGrp="1"/>
          </p:cNvSpPr>
          <p:nvPr>
            <p:ph type="pic" sz="quarter" idx="12" hasCustomPrompt="1"/>
          </p:nvPr>
        </p:nvSpPr>
        <p:spPr>
          <a:xfrm>
            <a:off x="0" y="0"/>
            <a:ext cx="6629400" cy="6858000"/>
          </a:xfrm>
        </p:spPr>
        <p:txBody>
          <a:bodyPr/>
          <a:lstStyle>
            <a:lvl1pPr>
              <a:defRPr/>
            </a:lvl1pPr>
          </a:lstStyle>
          <a:p>
            <a:r>
              <a:rPr lang="fr-FR" dirty="0"/>
              <a:t>Insert </a:t>
            </a:r>
            <a:r>
              <a:rPr lang="fr-FR" dirty="0" err="1"/>
              <a:t>your</a:t>
            </a:r>
            <a:r>
              <a:rPr lang="fr-FR" dirty="0"/>
              <a:t> </a:t>
            </a:r>
            <a:r>
              <a:rPr lang="fr-FR" dirty="0" err="1"/>
              <a:t>picture</a:t>
            </a:r>
            <a:endParaRPr lang="fr-FR" dirty="0"/>
          </a:p>
        </p:txBody>
      </p:sp>
    </p:spTree>
    <p:extLst>
      <p:ext uri="{BB962C8B-B14F-4D97-AF65-F5344CB8AC3E}">
        <p14:creationId xmlns:p14="http://schemas.microsoft.com/office/powerpoint/2010/main" val="2764345681"/>
      </p:ext>
    </p:extLst>
  </p:cSld>
  <p:clrMapOvr>
    <a:masterClrMapping/>
  </p:clrMapOvr>
  <p:extLst>
    <p:ext uri="{DCECCB84-F9BA-43D5-87BE-67443E8EF086}">
      <p15:sldGuideLst xmlns:p15="http://schemas.microsoft.com/office/powerpoint/2012/main">
        <p15:guide id="1" orient="horz" pos="232"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Espace réservé du texte 16"/>
          <p:cNvSpPr>
            <a:spLocks noGrp="1"/>
          </p:cNvSpPr>
          <p:nvPr>
            <p:ph type="body" sz="quarter" idx="10" hasCustomPrompt="1"/>
          </p:nvPr>
        </p:nvSpPr>
        <p:spPr>
          <a:xfrm>
            <a:off x="2066887" y="701340"/>
            <a:ext cx="7553325" cy="3557588"/>
          </a:xfrm>
          <a:prstGeom prst="rect">
            <a:avLst/>
          </a:prstGeom>
        </p:spPr>
        <p:txBody>
          <a:bodyPr anchor="b">
            <a:normAutofit/>
          </a:bodyPr>
          <a:lstStyle>
            <a:lvl1pPr marL="0" indent="0" algn="ctr">
              <a:buNone/>
              <a:defRPr sz="4800" b="1" baseline="0"/>
            </a:lvl1pPr>
          </a:lstStyle>
          <a:p>
            <a:pPr lvl="0"/>
            <a:r>
              <a:rPr lang="fr-FR" dirty="0"/>
              <a:t>Section </a:t>
            </a:r>
            <a:r>
              <a:rPr lang="fr-FR" dirty="0" err="1"/>
              <a:t>title</a:t>
            </a:r>
            <a:endParaRPr lang="fr-FR" dirty="0"/>
          </a:p>
        </p:txBody>
      </p:sp>
      <p:sp>
        <p:nvSpPr>
          <p:cNvPr id="5" name="Espace réservé du texte 18"/>
          <p:cNvSpPr>
            <a:spLocks noGrp="1"/>
          </p:cNvSpPr>
          <p:nvPr>
            <p:ph type="body" sz="quarter" idx="11" hasCustomPrompt="1"/>
          </p:nvPr>
        </p:nvSpPr>
        <p:spPr>
          <a:xfrm>
            <a:off x="2067675" y="4403726"/>
            <a:ext cx="7553325" cy="954855"/>
          </a:xfrm>
          <a:prstGeom prst="rect">
            <a:avLst/>
          </a:prstGeom>
        </p:spPr>
        <p:txBody>
          <a:bodyPr>
            <a:normAutofit/>
          </a:bodyPr>
          <a:lstStyle>
            <a:lvl1pPr marL="0" indent="0" algn="ctr">
              <a:buNone/>
              <a:defRPr sz="2500" b="1"/>
            </a:lvl1pPr>
          </a:lstStyle>
          <a:p>
            <a:pPr lvl="0"/>
            <a:r>
              <a:rPr lang="fr-FR" dirty="0" err="1"/>
              <a:t>Subtitle</a:t>
            </a:r>
            <a:r>
              <a:rPr lang="fr-FR" dirty="0"/>
              <a:t> if </a:t>
            </a:r>
            <a:r>
              <a:rPr lang="fr-FR" dirty="0" err="1"/>
              <a:t>needed</a:t>
            </a:r>
            <a:endParaRPr lang="fr-FR" dirty="0"/>
          </a:p>
        </p:txBody>
      </p:sp>
      <p:sp>
        <p:nvSpPr>
          <p:cNvPr id="21" name="Espace réservé du texte 20"/>
          <p:cNvSpPr>
            <a:spLocks noGrp="1"/>
          </p:cNvSpPr>
          <p:nvPr>
            <p:ph type="body" sz="quarter" idx="12" hasCustomPrompt="1"/>
          </p:nvPr>
        </p:nvSpPr>
        <p:spPr>
          <a:xfrm>
            <a:off x="579488" y="5751870"/>
            <a:ext cx="8574344" cy="560439"/>
          </a:xfrm>
        </p:spPr>
        <p:txBody>
          <a:bodyPr>
            <a:noAutofit/>
          </a:bodyPr>
          <a:lstStyle>
            <a:lvl1pPr marL="0" indent="0">
              <a:lnSpc>
                <a:spcPct val="100000"/>
              </a:lnSpc>
              <a:buNone/>
              <a:defRPr sz="1600" b="1">
                <a:solidFill>
                  <a:schemeClr val="bg1">
                    <a:lumMod val="65000"/>
                  </a:schemeClr>
                </a:solidFill>
              </a:defRPr>
            </a:lvl1pPr>
          </a:lstStyle>
          <a:p>
            <a:pPr lvl="0"/>
            <a:r>
              <a:rPr lang="fr-FR" dirty="0"/>
              <a:t>Tutorial </a:t>
            </a:r>
            <a:r>
              <a:rPr lang="fr-FR" dirty="0" err="1"/>
              <a:t>Title</a:t>
            </a:r>
            <a:br>
              <a:rPr lang="fr-FR" dirty="0"/>
            </a:br>
            <a:r>
              <a:rPr lang="fr-FR" dirty="0"/>
              <a:t>CIGRE Paris Session 2018 - date</a:t>
            </a:r>
          </a:p>
        </p:txBody>
      </p:sp>
    </p:spTree>
    <p:extLst>
      <p:ext uri="{BB962C8B-B14F-4D97-AF65-F5344CB8AC3E}">
        <p14:creationId xmlns:p14="http://schemas.microsoft.com/office/powerpoint/2010/main" val="1631942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re 20"/>
          <p:cNvSpPr>
            <a:spLocks noGrp="1"/>
          </p:cNvSpPr>
          <p:nvPr>
            <p:ph type="title" hasCustomPrompt="1"/>
          </p:nvPr>
        </p:nvSpPr>
        <p:spPr>
          <a:xfrm>
            <a:off x="525970" y="413249"/>
            <a:ext cx="8951422" cy="697832"/>
          </a:xfrm>
          <a:prstGeom prst="rect">
            <a:avLst/>
          </a:prstGeom>
        </p:spPr>
        <p:txBody>
          <a:bodyPr anchor="b">
            <a:normAutofit/>
          </a:bodyPr>
          <a:lstStyle>
            <a:lvl1pPr algn="l" defTabSz="914400" rtl="0" eaLnBrk="1" latinLnBrk="0" hangingPunct="1">
              <a:lnSpc>
                <a:spcPct val="90000"/>
              </a:lnSpc>
              <a:spcBef>
                <a:spcPct val="0"/>
              </a:spcBef>
              <a:buNone/>
              <a:defRPr lang="fr-FR" sz="3200" b="1" kern="1200" dirty="0">
                <a:solidFill>
                  <a:schemeClr val="tx1"/>
                </a:solidFill>
                <a:latin typeface="Arial" panose="020B0604020202020204" pitchFamily="34" charset="0"/>
                <a:ea typeface="+mj-ea"/>
                <a:cs typeface="Arial" panose="020B0604020202020204" pitchFamily="34" charset="0"/>
              </a:defRPr>
            </a:lvl1pPr>
          </a:lstStyle>
          <a:p>
            <a:r>
              <a:rPr lang="fr-FR" dirty="0" err="1"/>
              <a:t>Title</a:t>
            </a:r>
            <a:r>
              <a:rPr lang="fr-FR" dirty="0"/>
              <a:t> of slide</a:t>
            </a:r>
          </a:p>
        </p:txBody>
      </p:sp>
      <p:sp>
        <p:nvSpPr>
          <p:cNvPr id="12" name="Espace réservé du texte 24"/>
          <p:cNvSpPr>
            <a:spLocks noGrp="1"/>
          </p:cNvSpPr>
          <p:nvPr>
            <p:ph type="body" sz="quarter" idx="10"/>
          </p:nvPr>
        </p:nvSpPr>
        <p:spPr>
          <a:xfrm>
            <a:off x="525464" y="2285999"/>
            <a:ext cx="8951912" cy="3933825"/>
          </a:xfrm>
          <a:prstGeom prst="rect">
            <a:avLst/>
          </a:prstGeom>
        </p:spPr>
        <p:txBody>
          <a:bodyPr/>
          <a:lstStyle>
            <a:lvl1pPr algn="l">
              <a:defRPr sz="2400">
                <a:latin typeface="Arial" panose="020B0604020202020204" pitchFamily="34" charset="0"/>
                <a:cs typeface="Arial" panose="020B0604020202020204" pitchFamily="34" charset="0"/>
              </a:defRPr>
            </a:lvl1pPr>
            <a:lvl2pPr algn="l">
              <a:defRPr sz="2000" b="1">
                <a:latin typeface="Arial" panose="020B0604020202020204" pitchFamily="34" charset="0"/>
                <a:cs typeface="Arial" panose="020B0604020202020204" pitchFamily="34" charset="0"/>
              </a:defRPr>
            </a:lvl2pPr>
            <a:lvl3pPr algn="l">
              <a:defRPr sz="1800">
                <a:latin typeface="Arial" panose="020B0604020202020204" pitchFamily="34" charset="0"/>
                <a:cs typeface="Arial" panose="020B0604020202020204" pitchFamily="34" charset="0"/>
              </a:defRPr>
            </a:lvl3pPr>
            <a:lvl4pPr algn="l">
              <a:defRPr sz="1600">
                <a:latin typeface="Arial" panose="020B0604020202020204" pitchFamily="34" charset="0"/>
                <a:cs typeface="Arial" panose="020B0604020202020204" pitchFamily="34" charset="0"/>
              </a:defRPr>
            </a:lvl4pPr>
            <a:lvl5pPr algn="l">
              <a:defRPr sz="1600">
                <a:latin typeface="Arial" panose="020B0604020202020204" pitchFamily="34" charset="0"/>
                <a:cs typeface="Arial" panose="020B0604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26"/>
          <p:cNvSpPr>
            <a:spLocks noGrp="1"/>
          </p:cNvSpPr>
          <p:nvPr>
            <p:ph type="body" sz="quarter" idx="11" hasCustomPrompt="1"/>
          </p:nvPr>
        </p:nvSpPr>
        <p:spPr>
          <a:xfrm>
            <a:off x="525463" y="1165225"/>
            <a:ext cx="8951912" cy="687388"/>
          </a:xfrm>
          <a:prstGeom prst="rect">
            <a:avLst/>
          </a:prstGeom>
        </p:spPr>
        <p:txBody>
          <a:bodyPr>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a:lvl2pPr>
          </a:lstStyle>
          <a:p>
            <a:pPr lvl="0"/>
            <a:r>
              <a:rPr lang="fr-FR" dirty="0" err="1"/>
              <a:t>Subtitle</a:t>
            </a:r>
            <a:r>
              <a:rPr lang="fr-FR" dirty="0"/>
              <a:t> if </a:t>
            </a:r>
            <a:r>
              <a:rPr lang="fr-FR" dirty="0" err="1"/>
              <a:t>needed</a:t>
            </a:r>
            <a:endParaRPr lang="fr-FR" dirty="0"/>
          </a:p>
        </p:txBody>
      </p:sp>
    </p:spTree>
    <p:extLst>
      <p:ext uri="{BB962C8B-B14F-4D97-AF65-F5344CB8AC3E}">
        <p14:creationId xmlns:p14="http://schemas.microsoft.com/office/powerpoint/2010/main" val="3231816951"/>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re 20"/>
          <p:cNvSpPr>
            <a:spLocks noGrp="1"/>
          </p:cNvSpPr>
          <p:nvPr>
            <p:ph type="title" hasCustomPrompt="1"/>
          </p:nvPr>
        </p:nvSpPr>
        <p:spPr>
          <a:xfrm>
            <a:off x="525970" y="413249"/>
            <a:ext cx="8951422" cy="697832"/>
          </a:xfrm>
          <a:prstGeom prst="rect">
            <a:avLst/>
          </a:prstGeom>
        </p:spPr>
        <p:txBody>
          <a:bodyPr anchor="b"/>
          <a:lstStyle>
            <a:lvl1pPr>
              <a:defRPr/>
            </a:lvl1pPr>
          </a:lstStyle>
          <a:p>
            <a:r>
              <a:rPr lang="fr-FR" dirty="0" err="1"/>
              <a:t>Title</a:t>
            </a:r>
            <a:r>
              <a:rPr lang="fr-FR" dirty="0"/>
              <a:t> of slide</a:t>
            </a:r>
          </a:p>
        </p:txBody>
      </p:sp>
      <p:sp>
        <p:nvSpPr>
          <p:cNvPr id="8" name="Espace réservé du texte 26"/>
          <p:cNvSpPr>
            <a:spLocks noGrp="1"/>
          </p:cNvSpPr>
          <p:nvPr>
            <p:ph type="body" sz="quarter" idx="11" hasCustomPrompt="1"/>
          </p:nvPr>
        </p:nvSpPr>
        <p:spPr>
          <a:xfrm>
            <a:off x="525463" y="1165225"/>
            <a:ext cx="8951912" cy="687388"/>
          </a:xfrm>
          <a:prstGeom prst="rect">
            <a:avLst/>
          </a:prstGeom>
        </p:spPr>
        <p:txBody>
          <a:bodyPr>
            <a:normAutofit/>
          </a:bodyPr>
          <a:lstStyle>
            <a:lvl1pPr marL="0" indent="0">
              <a:buNone/>
              <a:defRPr lang="fr-FR" sz="2000" b="1" kern="1200" dirty="0" smtClean="0">
                <a:solidFill>
                  <a:schemeClr val="tx1"/>
                </a:solidFill>
                <a:latin typeface="Arial" panose="020B0604020202020204" pitchFamily="34" charset="0"/>
                <a:ea typeface="+mn-ea"/>
                <a:cs typeface="Arial" panose="020B0604020202020204" pitchFamily="34" charset="0"/>
              </a:defRPr>
            </a:lvl1pPr>
            <a:lvl2pPr marL="457200" indent="0">
              <a:buNone/>
              <a:defRPr/>
            </a:lvl2pPr>
          </a:lstStyle>
          <a:p>
            <a:pPr marL="0" lvl="0" indent="0" algn="l" defTabSz="914400" rtl="0" eaLnBrk="1" latinLnBrk="0" hangingPunct="1">
              <a:lnSpc>
                <a:spcPct val="90000"/>
              </a:lnSpc>
              <a:spcBef>
                <a:spcPts val="1000"/>
              </a:spcBef>
              <a:buFont typeface="Wingdings" panose="05000000000000000000" pitchFamily="2" charset="2"/>
              <a:buNone/>
            </a:pPr>
            <a:r>
              <a:rPr lang="fr-FR" dirty="0" err="1"/>
              <a:t>Subtitle</a:t>
            </a:r>
            <a:r>
              <a:rPr lang="fr-FR" dirty="0"/>
              <a:t> if </a:t>
            </a:r>
            <a:r>
              <a:rPr lang="fr-FR" dirty="0" err="1"/>
              <a:t>needed</a:t>
            </a:r>
            <a:endParaRPr lang="fr-FR" dirty="0"/>
          </a:p>
        </p:txBody>
      </p:sp>
      <p:sp>
        <p:nvSpPr>
          <p:cNvPr id="9" name="Espace réservé du tableau 2"/>
          <p:cNvSpPr>
            <a:spLocks noGrp="1"/>
          </p:cNvSpPr>
          <p:nvPr>
            <p:ph type="tbl" sz="quarter" idx="12" hasCustomPrompt="1"/>
          </p:nvPr>
        </p:nvSpPr>
        <p:spPr>
          <a:xfrm>
            <a:off x="525463" y="1900349"/>
            <a:ext cx="8951912" cy="4433949"/>
          </a:xfrm>
          <a:prstGeom prst="rect">
            <a:avLst/>
          </a:prstGeom>
        </p:spPr>
        <p:txBody>
          <a:bodyPr/>
          <a:lstStyle>
            <a:lvl1pPr>
              <a:defRPr/>
            </a:lvl1pPr>
          </a:lstStyle>
          <a:p>
            <a:r>
              <a:rPr lang="fr-FR" dirty="0"/>
              <a:t>Insert </a:t>
            </a:r>
            <a:r>
              <a:rPr lang="fr-FR" dirty="0" err="1"/>
              <a:t>your</a:t>
            </a:r>
            <a:r>
              <a:rPr lang="fr-FR" dirty="0"/>
              <a:t> table</a:t>
            </a:r>
          </a:p>
        </p:txBody>
      </p:sp>
    </p:spTree>
    <p:extLst>
      <p:ext uri="{BB962C8B-B14F-4D97-AF65-F5344CB8AC3E}">
        <p14:creationId xmlns:p14="http://schemas.microsoft.com/office/powerpoint/2010/main" val="1926366267"/>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re 20"/>
          <p:cNvSpPr>
            <a:spLocks noGrp="1"/>
          </p:cNvSpPr>
          <p:nvPr>
            <p:ph type="title" hasCustomPrompt="1"/>
          </p:nvPr>
        </p:nvSpPr>
        <p:spPr>
          <a:xfrm>
            <a:off x="525970" y="413249"/>
            <a:ext cx="8951422" cy="697832"/>
          </a:xfrm>
        </p:spPr>
        <p:txBody>
          <a:bodyPr anchor="b">
            <a:normAutofit/>
          </a:bodyPr>
          <a:lstStyle>
            <a:lvl1pPr>
              <a:defRPr lang="fr-FR" sz="3200" b="1"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Wingdings" panose="05000000000000000000" pitchFamily="2" charset="2"/>
              <a:buNone/>
            </a:pPr>
            <a:r>
              <a:rPr lang="fr-FR" dirty="0" err="1"/>
              <a:t>Title</a:t>
            </a:r>
            <a:r>
              <a:rPr lang="fr-FR" dirty="0"/>
              <a:t> of slide</a:t>
            </a:r>
          </a:p>
        </p:txBody>
      </p:sp>
      <p:sp>
        <p:nvSpPr>
          <p:cNvPr id="8" name="Espace réservé du texte 26"/>
          <p:cNvSpPr>
            <a:spLocks noGrp="1"/>
          </p:cNvSpPr>
          <p:nvPr>
            <p:ph type="body" sz="quarter" idx="11" hasCustomPrompt="1"/>
          </p:nvPr>
        </p:nvSpPr>
        <p:spPr>
          <a:xfrm>
            <a:off x="525463" y="1165225"/>
            <a:ext cx="8951912" cy="687388"/>
          </a:xfrm>
        </p:spPr>
        <p:txBody>
          <a:bodyPr>
            <a:normAutofit/>
          </a:bodyPr>
          <a:lstStyle>
            <a:lvl1pPr marL="0" indent="0">
              <a:buNone/>
              <a:defRPr sz="2000" b="1"/>
            </a:lvl1pPr>
            <a:lvl2pPr marL="457200" indent="0">
              <a:buNone/>
              <a:defRPr/>
            </a:lvl2pPr>
          </a:lstStyle>
          <a:p>
            <a:pPr lvl="0"/>
            <a:r>
              <a:rPr lang="fr-FR" dirty="0" err="1"/>
              <a:t>Subtitle</a:t>
            </a:r>
            <a:r>
              <a:rPr lang="fr-FR" dirty="0"/>
              <a:t> if </a:t>
            </a:r>
            <a:r>
              <a:rPr lang="fr-FR" dirty="0" err="1"/>
              <a:t>needed</a:t>
            </a:r>
            <a:endParaRPr lang="fr-FR" dirty="0"/>
          </a:p>
        </p:txBody>
      </p:sp>
      <p:sp>
        <p:nvSpPr>
          <p:cNvPr id="9" name="Espace réservé du graphique 3"/>
          <p:cNvSpPr>
            <a:spLocks noGrp="1"/>
          </p:cNvSpPr>
          <p:nvPr>
            <p:ph type="chart" sz="quarter" idx="12" hasCustomPrompt="1"/>
          </p:nvPr>
        </p:nvSpPr>
        <p:spPr>
          <a:xfrm>
            <a:off x="525464" y="1906757"/>
            <a:ext cx="8951912" cy="4511675"/>
          </a:xfrm>
        </p:spPr>
        <p:txBody>
          <a:bodyPr/>
          <a:lstStyle>
            <a:lvl1pPr>
              <a:defRPr/>
            </a:lvl1pPr>
          </a:lstStyle>
          <a:p>
            <a:r>
              <a:rPr lang="fr-FR" dirty="0"/>
              <a:t>Insert </a:t>
            </a:r>
            <a:r>
              <a:rPr lang="fr-FR" dirty="0" err="1"/>
              <a:t>your</a:t>
            </a:r>
            <a:r>
              <a:rPr lang="fr-FR" dirty="0"/>
              <a:t> graph</a:t>
            </a:r>
          </a:p>
        </p:txBody>
      </p:sp>
    </p:spTree>
    <p:extLst>
      <p:ext uri="{BB962C8B-B14F-4D97-AF65-F5344CB8AC3E}">
        <p14:creationId xmlns:p14="http://schemas.microsoft.com/office/powerpoint/2010/main" val="303431060"/>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re 20"/>
          <p:cNvSpPr>
            <a:spLocks noGrp="1"/>
          </p:cNvSpPr>
          <p:nvPr>
            <p:ph type="title" hasCustomPrompt="1"/>
          </p:nvPr>
        </p:nvSpPr>
        <p:spPr>
          <a:xfrm>
            <a:off x="7148516" y="446972"/>
            <a:ext cx="4774779" cy="2258485"/>
          </a:xfrm>
        </p:spPr>
        <p:txBody>
          <a:bodyPr anchor="b">
            <a:normAutofit/>
          </a:bodyPr>
          <a:lstStyle>
            <a:lvl1pPr algn="l" defTabSz="914400" rtl="0" eaLnBrk="1" latinLnBrk="0" hangingPunct="1">
              <a:lnSpc>
                <a:spcPct val="90000"/>
              </a:lnSpc>
              <a:spcBef>
                <a:spcPct val="0"/>
              </a:spcBef>
              <a:buNone/>
              <a:defRPr lang="fr-FR" sz="2400" b="1" kern="1200" dirty="0">
                <a:solidFill>
                  <a:schemeClr val="tx1"/>
                </a:solidFill>
                <a:latin typeface="Arial" panose="020B0604020202020204" pitchFamily="34" charset="0"/>
                <a:ea typeface="+mj-ea"/>
                <a:cs typeface="Arial" panose="020B0604020202020204" pitchFamily="34" charset="0"/>
              </a:defRPr>
            </a:lvl1pPr>
          </a:lstStyle>
          <a:p>
            <a:r>
              <a:rPr lang="fr-FR" dirty="0" err="1"/>
              <a:t>Title</a:t>
            </a:r>
            <a:r>
              <a:rPr lang="fr-FR" dirty="0"/>
              <a:t> of </a:t>
            </a:r>
            <a:r>
              <a:rPr lang="fr-FR" dirty="0" err="1"/>
              <a:t>picture</a:t>
            </a:r>
            <a:endParaRPr lang="fr-FR" dirty="0"/>
          </a:p>
        </p:txBody>
      </p:sp>
      <p:sp>
        <p:nvSpPr>
          <p:cNvPr id="8" name="Espace réservé du texte 26"/>
          <p:cNvSpPr>
            <a:spLocks noGrp="1"/>
          </p:cNvSpPr>
          <p:nvPr>
            <p:ph type="body" sz="quarter" idx="11" hasCustomPrompt="1"/>
          </p:nvPr>
        </p:nvSpPr>
        <p:spPr>
          <a:xfrm>
            <a:off x="7128174" y="2901545"/>
            <a:ext cx="4795121" cy="2568230"/>
          </a:xfrm>
        </p:spPr>
        <p:txBody>
          <a:bodyPr>
            <a:normAutofit/>
          </a:bodyPr>
          <a:lstStyle>
            <a:lvl1pPr marL="0" indent="0" algn="l">
              <a:buNone/>
              <a:defRPr sz="1800"/>
            </a:lvl1pPr>
            <a:lvl2pPr marL="457200" indent="0">
              <a:buNone/>
              <a:defRPr/>
            </a:lvl2pPr>
          </a:lstStyle>
          <a:p>
            <a:pPr lvl="0"/>
            <a:r>
              <a:rPr lang="fr-FR" dirty="0" err="1"/>
              <a:t>Text</a:t>
            </a:r>
            <a:r>
              <a:rPr lang="fr-FR" dirty="0"/>
              <a:t> if </a:t>
            </a:r>
            <a:r>
              <a:rPr lang="fr-FR" dirty="0" err="1"/>
              <a:t>needed</a:t>
            </a:r>
            <a:endParaRPr lang="fr-FR" dirty="0"/>
          </a:p>
        </p:txBody>
      </p:sp>
      <p:sp>
        <p:nvSpPr>
          <p:cNvPr id="9" name="Espace réservé pour une image  3"/>
          <p:cNvSpPr>
            <a:spLocks noGrp="1"/>
          </p:cNvSpPr>
          <p:nvPr>
            <p:ph type="pic" sz="quarter" idx="12" hasCustomPrompt="1"/>
          </p:nvPr>
        </p:nvSpPr>
        <p:spPr>
          <a:xfrm>
            <a:off x="0" y="0"/>
            <a:ext cx="6629400" cy="6858000"/>
          </a:xfrm>
        </p:spPr>
        <p:txBody>
          <a:bodyPr/>
          <a:lstStyle>
            <a:lvl1pPr>
              <a:defRPr/>
            </a:lvl1pPr>
          </a:lstStyle>
          <a:p>
            <a:r>
              <a:rPr lang="fr-FR" dirty="0"/>
              <a:t>Insert </a:t>
            </a:r>
            <a:r>
              <a:rPr lang="fr-FR" dirty="0" err="1"/>
              <a:t>your</a:t>
            </a:r>
            <a:r>
              <a:rPr lang="fr-FR" dirty="0"/>
              <a:t> </a:t>
            </a:r>
            <a:r>
              <a:rPr lang="fr-FR" dirty="0" err="1"/>
              <a:t>picture</a:t>
            </a:r>
            <a:endParaRPr lang="fr-FR" dirty="0"/>
          </a:p>
        </p:txBody>
      </p:sp>
    </p:spTree>
    <p:extLst>
      <p:ext uri="{BB962C8B-B14F-4D97-AF65-F5344CB8AC3E}">
        <p14:creationId xmlns:p14="http://schemas.microsoft.com/office/powerpoint/2010/main" val="126861223"/>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re 20"/>
          <p:cNvSpPr>
            <a:spLocks noGrp="1"/>
          </p:cNvSpPr>
          <p:nvPr>
            <p:ph type="title" hasCustomPrompt="1"/>
          </p:nvPr>
        </p:nvSpPr>
        <p:spPr>
          <a:xfrm>
            <a:off x="6117737" y="1363287"/>
            <a:ext cx="4774779" cy="1752399"/>
          </a:xfrm>
        </p:spPr>
        <p:txBody>
          <a:bodyPr anchor="b">
            <a:normAutofit/>
          </a:bodyPr>
          <a:lstStyle>
            <a:lvl1pPr algn="l">
              <a:defRPr sz="2400"/>
            </a:lvl1pPr>
          </a:lstStyle>
          <a:p>
            <a:r>
              <a:rPr lang="fr-FR" dirty="0" err="1"/>
              <a:t>Title</a:t>
            </a:r>
            <a:r>
              <a:rPr lang="fr-FR" dirty="0"/>
              <a:t> of </a:t>
            </a:r>
            <a:r>
              <a:rPr lang="fr-FR" dirty="0" err="1"/>
              <a:t>picture</a:t>
            </a:r>
            <a:endParaRPr lang="fr-FR" dirty="0"/>
          </a:p>
        </p:txBody>
      </p:sp>
      <p:sp>
        <p:nvSpPr>
          <p:cNvPr id="10" name="Espace réservé du texte 26"/>
          <p:cNvSpPr>
            <a:spLocks noGrp="1"/>
          </p:cNvSpPr>
          <p:nvPr>
            <p:ph type="body" sz="quarter" idx="11" hasCustomPrompt="1"/>
          </p:nvPr>
        </p:nvSpPr>
        <p:spPr>
          <a:xfrm>
            <a:off x="6097395" y="3211940"/>
            <a:ext cx="4795121" cy="2291085"/>
          </a:xfrm>
        </p:spPr>
        <p:txBody>
          <a:bodyPr>
            <a:normAutofit/>
          </a:bodyPr>
          <a:lstStyle>
            <a:lvl1pPr marL="0" indent="0" algn="l">
              <a:buNone/>
              <a:defRPr sz="1800"/>
            </a:lvl1pPr>
            <a:lvl2pPr marL="457200" indent="0">
              <a:buNone/>
              <a:defRPr/>
            </a:lvl2pPr>
          </a:lstStyle>
          <a:p>
            <a:pPr lvl="0"/>
            <a:r>
              <a:rPr lang="fr-FR" dirty="0" err="1"/>
              <a:t>Text</a:t>
            </a:r>
            <a:r>
              <a:rPr lang="fr-FR" dirty="0"/>
              <a:t> if </a:t>
            </a:r>
            <a:r>
              <a:rPr lang="fr-FR" dirty="0" err="1"/>
              <a:t>needed</a:t>
            </a:r>
            <a:endParaRPr lang="fr-FR" dirty="0"/>
          </a:p>
        </p:txBody>
      </p:sp>
      <p:sp>
        <p:nvSpPr>
          <p:cNvPr id="11" name="Espace réservé pour une image  3"/>
          <p:cNvSpPr>
            <a:spLocks noGrp="1"/>
          </p:cNvSpPr>
          <p:nvPr>
            <p:ph type="pic" sz="quarter" idx="12" hasCustomPrompt="1"/>
          </p:nvPr>
        </p:nvSpPr>
        <p:spPr>
          <a:xfrm>
            <a:off x="533400" y="1363287"/>
            <a:ext cx="5114897" cy="5494713"/>
          </a:xfrm>
        </p:spPr>
        <p:txBody>
          <a:bodyPr/>
          <a:lstStyle>
            <a:lvl1pPr>
              <a:defRPr/>
            </a:lvl1pPr>
          </a:lstStyle>
          <a:p>
            <a:r>
              <a:rPr lang="fr-FR" dirty="0"/>
              <a:t>Insert </a:t>
            </a:r>
            <a:r>
              <a:rPr lang="fr-FR" dirty="0" err="1"/>
              <a:t>your</a:t>
            </a:r>
            <a:r>
              <a:rPr lang="fr-FR" dirty="0"/>
              <a:t> </a:t>
            </a:r>
            <a:r>
              <a:rPr lang="fr-FR" dirty="0" err="1"/>
              <a:t>picture</a:t>
            </a:r>
            <a:endParaRPr lang="fr-FR" dirty="0"/>
          </a:p>
        </p:txBody>
      </p:sp>
      <p:sp>
        <p:nvSpPr>
          <p:cNvPr id="12" name="Espace réservé du texte 7"/>
          <p:cNvSpPr>
            <a:spLocks noGrp="1"/>
          </p:cNvSpPr>
          <p:nvPr>
            <p:ph type="body" sz="quarter" idx="14" hasCustomPrompt="1"/>
          </p:nvPr>
        </p:nvSpPr>
        <p:spPr>
          <a:xfrm>
            <a:off x="533400" y="573089"/>
            <a:ext cx="8696325" cy="485774"/>
          </a:xfrm>
        </p:spPr>
        <p:txBody>
          <a:bodyPr>
            <a:normAutofit/>
          </a:bodyPr>
          <a:lstStyle>
            <a:lvl1pPr marL="0" indent="0">
              <a:buNone/>
              <a:defRPr sz="3200" b="1"/>
            </a:lvl1pPr>
          </a:lstStyle>
          <a:p>
            <a:pPr lvl="0"/>
            <a:r>
              <a:rPr lang="fr-FR" dirty="0" err="1"/>
              <a:t>Title</a:t>
            </a:r>
            <a:r>
              <a:rPr lang="fr-FR" dirty="0"/>
              <a:t> of slide (if </a:t>
            </a:r>
            <a:r>
              <a:rPr lang="fr-FR" dirty="0" err="1"/>
              <a:t>needed</a:t>
            </a:r>
            <a:r>
              <a:rPr lang="fr-FR" dirty="0"/>
              <a:t>)</a:t>
            </a:r>
          </a:p>
        </p:txBody>
      </p:sp>
    </p:spTree>
    <p:extLst>
      <p:ext uri="{BB962C8B-B14F-4D97-AF65-F5344CB8AC3E}">
        <p14:creationId xmlns:p14="http://schemas.microsoft.com/office/powerpoint/2010/main" val="669322501"/>
      </p:ext>
    </p:extLst>
  </p:cSld>
  <p:clrMapOvr>
    <a:masterClrMapping/>
  </p:clrMapOvr>
  <p:extLst>
    <p:ext uri="{DCECCB84-F9BA-43D5-87BE-67443E8EF086}">
      <p15:sldGuideLst xmlns:p15="http://schemas.microsoft.com/office/powerpoint/2012/main">
        <p15:guide id="1" orient="horz" pos="595">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exte 3"/>
          <p:cNvSpPr>
            <a:spLocks noGrp="1"/>
          </p:cNvSpPr>
          <p:nvPr>
            <p:ph type="body" sz="quarter" idx="10" hasCustomPrompt="1"/>
          </p:nvPr>
        </p:nvSpPr>
        <p:spPr>
          <a:xfrm>
            <a:off x="511026" y="5667411"/>
            <a:ext cx="4218767" cy="828675"/>
          </a:xfrm>
        </p:spPr>
        <p:txBody>
          <a:bodyPr anchor="t">
            <a:normAutofit/>
          </a:bodyPr>
          <a:lstStyle>
            <a:lvl1pPr marL="0" indent="0" algn="ctr">
              <a:buNone/>
              <a:defRPr sz="1800" baseline="0"/>
            </a:lvl1pPr>
            <a:lvl5pPr marL="1828800" indent="0" algn="ctr">
              <a:buNone/>
              <a:defRPr/>
            </a:lvl5pPr>
          </a:lstStyle>
          <a:p>
            <a:pPr lvl="0"/>
            <a:r>
              <a:rPr lang="fr-FR" dirty="0"/>
              <a:t>Picture 1 - </a:t>
            </a:r>
            <a:r>
              <a:rPr lang="fr-FR" dirty="0" err="1"/>
              <a:t>Example</a:t>
            </a:r>
            <a:endParaRPr lang="fr-FR" dirty="0"/>
          </a:p>
        </p:txBody>
      </p:sp>
      <p:sp>
        <p:nvSpPr>
          <p:cNvPr id="12" name="Espace réservé pour une image  6"/>
          <p:cNvSpPr>
            <a:spLocks noGrp="1"/>
          </p:cNvSpPr>
          <p:nvPr>
            <p:ph type="pic" sz="quarter" idx="12" hasCustomPrompt="1"/>
          </p:nvPr>
        </p:nvSpPr>
        <p:spPr>
          <a:xfrm>
            <a:off x="511175" y="1457325"/>
            <a:ext cx="4218767" cy="4060825"/>
          </a:xfrm>
        </p:spPr>
        <p:txBody>
          <a:bodyPr/>
          <a:lstStyle>
            <a:lvl1pPr>
              <a:defRPr/>
            </a:lvl1pPr>
          </a:lstStyle>
          <a:p>
            <a:r>
              <a:rPr lang="fr-FR" dirty="0"/>
              <a:t>Insert </a:t>
            </a:r>
            <a:r>
              <a:rPr lang="fr-FR" dirty="0" err="1"/>
              <a:t>your</a:t>
            </a:r>
            <a:r>
              <a:rPr lang="fr-FR" dirty="0"/>
              <a:t> </a:t>
            </a:r>
            <a:r>
              <a:rPr lang="fr-FR" dirty="0" err="1"/>
              <a:t>picture</a:t>
            </a:r>
            <a:endParaRPr lang="fr-FR" dirty="0"/>
          </a:p>
        </p:txBody>
      </p:sp>
      <p:sp>
        <p:nvSpPr>
          <p:cNvPr id="14" name="Espace réservé du texte 5"/>
          <p:cNvSpPr>
            <a:spLocks noGrp="1"/>
          </p:cNvSpPr>
          <p:nvPr>
            <p:ph type="body" sz="quarter" idx="15" hasCustomPrompt="1"/>
          </p:nvPr>
        </p:nvSpPr>
        <p:spPr>
          <a:xfrm>
            <a:off x="527652" y="565448"/>
            <a:ext cx="8696325" cy="515158"/>
          </a:xfrm>
        </p:spPr>
        <p:txBody>
          <a:bodyPr>
            <a:noAutofit/>
          </a:bodyPr>
          <a:lstStyle>
            <a:lvl1pPr marL="0" indent="0">
              <a:buNone/>
              <a:defRPr sz="3200" b="1" baseline="0"/>
            </a:lvl1pPr>
          </a:lstStyle>
          <a:p>
            <a:pPr lvl="0"/>
            <a:r>
              <a:rPr lang="fr-FR" dirty="0" err="1"/>
              <a:t>Title</a:t>
            </a:r>
            <a:r>
              <a:rPr lang="fr-FR" dirty="0"/>
              <a:t> of slide (if </a:t>
            </a:r>
            <a:r>
              <a:rPr lang="fr-FR" dirty="0" err="1"/>
              <a:t>needed</a:t>
            </a:r>
            <a:r>
              <a:rPr lang="fr-FR" dirty="0"/>
              <a:t>)</a:t>
            </a:r>
          </a:p>
        </p:txBody>
      </p:sp>
      <p:sp>
        <p:nvSpPr>
          <p:cNvPr id="9" name="Espace réservé du texte 3"/>
          <p:cNvSpPr>
            <a:spLocks noGrp="1"/>
          </p:cNvSpPr>
          <p:nvPr>
            <p:ph type="body" sz="quarter" idx="16" hasCustomPrompt="1"/>
          </p:nvPr>
        </p:nvSpPr>
        <p:spPr>
          <a:xfrm>
            <a:off x="5005061" y="5660008"/>
            <a:ext cx="4218767" cy="828675"/>
          </a:xfrm>
        </p:spPr>
        <p:txBody>
          <a:bodyPr anchor="t">
            <a:normAutofit/>
          </a:bodyPr>
          <a:lstStyle>
            <a:lvl1pPr marL="0" indent="0" algn="ctr">
              <a:buNone/>
              <a:defRPr sz="1800" baseline="0"/>
            </a:lvl1pPr>
            <a:lvl5pPr marL="1828800" indent="0" algn="ctr">
              <a:buNone/>
              <a:defRPr/>
            </a:lvl5pPr>
          </a:lstStyle>
          <a:p>
            <a:pPr lvl="0"/>
            <a:r>
              <a:rPr lang="fr-FR" dirty="0"/>
              <a:t>Picture 2 - </a:t>
            </a:r>
            <a:r>
              <a:rPr lang="fr-FR" dirty="0" err="1"/>
              <a:t>Example</a:t>
            </a:r>
            <a:endParaRPr lang="fr-FR" dirty="0"/>
          </a:p>
        </p:txBody>
      </p:sp>
      <p:sp>
        <p:nvSpPr>
          <p:cNvPr id="16" name="Espace réservé pour une image  6"/>
          <p:cNvSpPr>
            <a:spLocks noGrp="1"/>
          </p:cNvSpPr>
          <p:nvPr>
            <p:ph type="pic" sz="quarter" idx="17" hasCustomPrompt="1"/>
          </p:nvPr>
        </p:nvSpPr>
        <p:spPr>
          <a:xfrm>
            <a:off x="5005210" y="1449922"/>
            <a:ext cx="4218767" cy="4060825"/>
          </a:xfrm>
        </p:spPr>
        <p:txBody>
          <a:bodyPr/>
          <a:lstStyle>
            <a:lvl1pPr>
              <a:defRPr/>
            </a:lvl1pPr>
          </a:lstStyle>
          <a:p>
            <a:r>
              <a:rPr lang="fr-FR" dirty="0"/>
              <a:t>Insert </a:t>
            </a:r>
            <a:r>
              <a:rPr lang="fr-FR" dirty="0" err="1"/>
              <a:t>your</a:t>
            </a:r>
            <a:r>
              <a:rPr lang="fr-FR" dirty="0"/>
              <a:t> </a:t>
            </a:r>
            <a:r>
              <a:rPr lang="fr-FR" dirty="0" err="1"/>
              <a:t>picture</a:t>
            </a:r>
            <a:endParaRPr lang="fr-FR" dirty="0"/>
          </a:p>
        </p:txBody>
      </p:sp>
    </p:spTree>
    <p:extLst>
      <p:ext uri="{BB962C8B-B14F-4D97-AF65-F5344CB8AC3E}">
        <p14:creationId xmlns:p14="http://schemas.microsoft.com/office/powerpoint/2010/main" val="1393342859"/>
      </p:ext>
    </p:extLst>
  </p:cSld>
  <p:clrMapOvr>
    <a:masterClrMapping/>
  </p:clrMapOvr>
  <p:extLst>
    <p:ext uri="{DCECCB84-F9BA-43D5-87BE-67443E8EF086}">
      <p15:sldGuideLst xmlns:p15="http://schemas.microsoft.com/office/powerpoint/2012/main">
        <p15:guide id="1" orient="horz" pos="436">
          <p15:clr>
            <a:srgbClr val="FBAE40"/>
          </p15:clr>
        </p15:guide>
        <p15:guide id="2" pos="39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4942420"/>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PYRIGHT-DISCLAIMER">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ZoneTexte 8"/>
          <p:cNvSpPr txBox="1"/>
          <p:nvPr userDrawn="1"/>
        </p:nvSpPr>
        <p:spPr>
          <a:xfrm>
            <a:off x="4565624" y="909848"/>
            <a:ext cx="4169887" cy="1908215"/>
          </a:xfrm>
          <a:prstGeom prst="rect">
            <a:avLst/>
          </a:prstGeom>
          <a:noFill/>
        </p:spPr>
        <p:txBody>
          <a:bodyPr wrap="square" rtlCol="0">
            <a:spAutoFit/>
          </a:bodyPr>
          <a:lstStyle/>
          <a:p>
            <a:pPr marL="0" algn="just" defTabSz="914400" rtl="0" eaLnBrk="1" latinLnBrk="0" hangingPunct="0"/>
            <a:r>
              <a:rPr lang="en-US" sz="2000" b="1" kern="1200" spc="0" dirty="0">
                <a:solidFill>
                  <a:schemeClr val="tx1"/>
                </a:solidFill>
                <a:effectLst/>
                <a:latin typeface="Arial" panose="020B0604020202020204" pitchFamily="34" charset="0"/>
                <a:ea typeface="+mn-ea"/>
                <a:cs typeface="Arial" panose="020B0604020202020204" pitchFamily="34" charset="0"/>
              </a:rPr>
              <a:t>Copyright © 2021</a:t>
            </a:r>
          </a:p>
          <a:p>
            <a:pPr marL="0" algn="just" defTabSz="914400" rtl="0" eaLnBrk="1" latinLnBrk="0" hangingPunct="0"/>
            <a:endParaRPr lang="fr-FR" sz="1800" kern="1200" dirty="0">
              <a:solidFill>
                <a:schemeClr val="tx1"/>
              </a:solidFill>
              <a:effectLst/>
              <a:latin typeface="Arial" panose="020B0604020202020204" pitchFamily="34" charset="0"/>
              <a:ea typeface="+mn-ea"/>
              <a:cs typeface="Arial" panose="020B0604020202020204" pitchFamily="34" charset="0"/>
            </a:endParaRPr>
          </a:p>
          <a:p>
            <a:pPr algn="l" hangingPunct="0"/>
            <a:r>
              <a:rPr lang="en-US" sz="1600" i="0" kern="1200" dirty="0">
                <a:solidFill>
                  <a:schemeClr val="tx1"/>
                </a:solidFill>
                <a:effectLst/>
                <a:latin typeface="Arial" panose="020B0604020202020204" pitchFamily="34" charset="0"/>
                <a:ea typeface="+mn-ea"/>
                <a:cs typeface="Arial" panose="020B0604020202020204" pitchFamily="34" charset="0"/>
              </a:rPr>
              <a:t>This tutorial has been prepared</a:t>
            </a:r>
            <a:r>
              <a:rPr lang="en-US" sz="1600" i="0" kern="1200" baseline="0" dirty="0">
                <a:solidFill>
                  <a:schemeClr val="tx1"/>
                </a:solidFill>
                <a:effectLst/>
                <a:latin typeface="Arial" panose="020B0604020202020204" pitchFamily="34" charset="0"/>
                <a:ea typeface="+mn-ea"/>
                <a:cs typeface="Arial" panose="020B0604020202020204" pitchFamily="34" charset="0"/>
              </a:rPr>
              <a:t> based upon the work of CIGRE and its Working Groups. If it is used in total or in part, proper reference and credit should be given to CIGRE.</a:t>
            </a:r>
            <a:endParaRPr lang="fr-FR" sz="1600" i="0" kern="1200" dirty="0">
              <a:solidFill>
                <a:schemeClr val="tx1"/>
              </a:solidFill>
              <a:effectLst/>
              <a:latin typeface="Arial" panose="020B0604020202020204" pitchFamily="34" charset="0"/>
              <a:ea typeface="+mn-ea"/>
              <a:cs typeface="Arial" panose="020B0604020202020204" pitchFamily="34" charset="0"/>
            </a:endParaRPr>
          </a:p>
        </p:txBody>
      </p:sp>
      <p:sp>
        <p:nvSpPr>
          <p:cNvPr id="10" name="ZoneTexte 9"/>
          <p:cNvSpPr txBox="1"/>
          <p:nvPr userDrawn="1"/>
        </p:nvSpPr>
        <p:spPr>
          <a:xfrm>
            <a:off x="4565624" y="3429000"/>
            <a:ext cx="4169887" cy="2400657"/>
          </a:xfrm>
          <a:prstGeom prst="rect">
            <a:avLst/>
          </a:prstGeom>
          <a:noFill/>
        </p:spPr>
        <p:txBody>
          <a:bodyPr wrap="square" rtlCol="0">
            <a:spAutoFit/>
          </a:bodyPr>
          <a:lstStyle/>
          <a:p>
            <a:pPr marL="0" algn="l" defTabSz="914400" rtl="0" eaLnBrk="1" latinLnBrk="0" hangingPunct="0"/>
            <a:r>
              <a:rPr lang="en-US" sz="2000" b="1" kern="1200" spc="0" dirty="0">
                <a:solidFill>
                  <a:schemeClr val="tx1"/>
                </a:solidFill>
                <a:effectLst/>
                <a:latin typeface="Arial" panose="020B0604020202020204" pitchFamily="34" charset="0"/>
                <a:ea typeface="+mn-ea"/>
                <a:cs typeface="Arial" panose="020B0604020202020204" pitchFamily="34" charset="0"/>
              </a:rPr>
              <a:t>Disclaimer notice</a:t>
            </a:r>
          </a:p>
          <a:p>
            <a:pPr marL="0" algn="l" defTabSz="914400" rtl="0" eaLnBrk="1" latinLnBrk="0" hangingPunct="0"/>
            <a:endParaRPr lang="fr-FR" sz="1800" kern="1200" dirty="0">
              <a:solidFill>
                <a:schemeClr val="tx1"/>
              </a:solidFill>
              <a:effectLst/>
              <a:latin typeface="Arial" panose="020B0604020202020204" pitchFamily="34" charset="0"/>
              <a:ea typeface="+mn-ea"/>
              <a:cs typeface="Arial" panose="020B0604020202020204" pitchFamily="34" charset="0"/>
            </a:endParaRPr>
          </a:p>
          <a:p>
            <a:pPr marL="0" algn="l" defTabSz="914400" rtl="0" eaLnBrk="1" latinLnBrk="0" hangingPunct="0"/>
            <a:r>
              <a:rPr lang="en-US" sz="1600" i="0" kern="1200" dirty="0">
                <a:solidFill>
                  <a:schemeClr val="tx1"/>
                </a:solidFill>
                <a:effectLst/>
                <a:latin typeface="Arial" panose="020B0604020202020204" pitchFamily="34" charset="0"/>
                <a:ea typeface="+mn-ea"/>
                <a:cs typeface="Arial" panose="020B0604020202020204" pitchFamily="34" charset="0"/>
              </a:rPr>
              <a:t>“CIGRE gives no warranty or assurance about the contents of this publication, nor does it accept any responsibility, as to the accuracy or exhaustiveness of the information.</a:t>
            </a:r>
            <a:r>
              <a:rPr lang="en-US" sz="1600" i="0" kern="1200" baseline="0" dirty="0">
                <a:solidFill>
                  <a:schemeClr val="tx1"/>
                </a:solidFill>
                <a:effectLst/>
                <a:latin typeface="Arial" panose="020B0604020202020204" pitchFamily="34" charset="0"/>
                <a:ea typeface="+mn-ea"/>
                <a:cs typeface="Arial" panose="020B0604020202020204" pitchFamily="34" charset="0"/>
              </a:rPr>
              <a:t> </a:t>
            </a:r>
            <a:r>
              <a:rPr lang="en-US" sz="1600" i="0" kern="1200" dirty="0">
                <a:solidFill>
                  <a:schemeClr val="tx1"/>
                </a:solidFill>
                <a:effectLst/>
                <a:latin typeface="Arial" panose="020B0604020202020204" pitchFamily="34" charset="0"/>
                <a:ea typeface="+mn-ea"/>
                <a:cs typeface="Arial" panose="020B0604020202020204" pitchFamily="34" charset="0"/>
              </a:rPr>
              <a:t>All implied warranties and conditions are excluded to the maximum extent permitted by law”.</a:t>
            </a:r>
            <a:endParaRPr lang="fr-FR" sz="1600" i="0" dirty="0">
              <a:latin typeface="Arial" panose="020B0604020202020204" pitchFamily="34" charset="0"/>
              <a:cs typeface="Arial" panose="020B0604020202020204" pitchFamily="34" charset="0"/>
            </a:endParaRPr>
          </a:p>
        </p:txBody>
      </p:sp>
      <p:sp>
        <p:nvSpPr>
          <p:cNvPr id="11" name="ZoneTexte 10"/>
          <p:cNvSpPr txBox="1"/>
          <p:nvPr userDrawn="1"/>
        </p:nvSpPr>
        <p:spPr>
          <a:xfrm>
            <a:off x="712937" y="2869724"/>
            <a:ext cx="3139750" cy="830997"/>
          </a:xfrm>
          <a:prstGeom prst="rect">
            <a:avLst/>
          </a:prstGeom>
          <a:noFill/>
        </p:spPr>
        <p:txBody>
          <a:bodyPr wrap="square" rtlCol="0">
            <a:spAutoFit/>
          </a:bodyPr>
          <a:lstStyle/>
          <a:p>
            <a:r>
              <a:rPr lang="fr-FR" sz="2400" b="1" i="0" dirty="0">
                <a:latin typeface="Arial" panose="020B0604020202020204" pitchFamily="34" charset="0"/>
                <a:cs typeface="Arial" panose="020B0604020202020204" pitchFamily="34" charset="0"/>
              </a:rPr>
              <a:t>Copyright &amp; </a:t>
            </a:r>
            <a:r>
              <a:rPr lang="fr-FR" sz="2400" b="1" i="0" dirty="0" err="1">
                <a:latin typeface="Arial" panose="020B0604020202020204" pitchFamily="34" charset="0"/>
                <a:cs typeface="Arial" panose="020B0604020202020204" pitchFamily="34" charset="0"/>
              </a:rPr>
              <a:t>Disclaimer</a:t>
            </a:r>
            <a:r>
              <a:rPr lang="fr-FR" sz="2400" b="1" i="0" dirty="0">
                <a:latin typeface="Arial" panose="020B0604020202020204" pitchFamily="34" charset="0"/>
                <a:cs typeface="Arial" panose="020B0604020202020204" pitchFamily="34" charset="0"/>
              </a:rPr>
              <a:t> notice</a:t>
            </a:r>
          </a:p>
        </p:txBody>
      </p:sp>
    </p:spTree>
    <p:extLst>
      <p:ext uri="{BB962C8B-B14F-4D97-AF65-F5344CB8AC3E}">
        <p14:creationId xmlns:p14="http://schemas.microsoft.com/office/powerpoint/2010/main" val="3177214601"/>
      </p:ext>
    </p:extLst>
  </p:cSld>
  <p:clrMapOvr>
    <a:masterClrMapping/>
  </p:clrMapOvr>
  <p:extLst>
    <p:ext uri="{DCECCB84-F9BA-43D5-87BE-67443E8EF086}">
      <p15:sldGuideLst xmlns:p15="http://schemas.microsoft.com/office/powerpoint/2012/main">
        <p15:guide id="1" orient="horz" pos="232">
          <p15:clr>
            <a:srgbClr val="FBAE40"/>
          </p15:clr>
        </p15:guide>
        <p15:guide id="2" pos="12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Heading and bullets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1C35-F502-4AFC-BCE0-17E75CA47048}"/>
              </a:ext>
            </a:extLst>
          </p:cNvPr>
          <p:cNvSpPr>
            <a:spLocks noGrp="1"/>
          </p:cNvSpPr>
          <p:nvPr>
            <p:ph type="title"/>
          </p:nvPr>
        </p:nvSpPr>
        <p:spPr>
          <a:xfrm>
            <a:off x="838200" y="630048"/>
            <a:ext cx="10515600" cy="745828"/>
          </a:xfrm>
        </p:spPr>
        <p:txBody>
          <a:bodyPr>
            <a:normAutofit/>
          </a:bodyPr>
          <a:lstStyle>
            <a:lvl1pPr>
              <a:defRPr sz="2800">
                <a:solidFill>
                  <a:schemeClr val="accent1"/>
                </a:solidFill>
              </a:defRPr>
            </a:lvl1pPr>
          </a:lstStyle>
          <a:p>
            <a:r>
              <a:rPr lang="fr-FR"/>
              <a:t>Modifiez le style du titre</a:t>
            </a:r>
            <a:endParaRPr lang="en-NZ"/>
          </a:p>
        </p:txBody>
      </p:sp>
      <p:sp>
        <p:nvSpPr>
          <p:cNvPr id="3" name="Content Placeholder 2">
            <a:extLst>
              <a:ext uri="{FF2B5EF4-FFF2-40B4-BE49-F238E27FC236}">
                <a16:creationId xmlns:a16="http://schemas.microsoft.com/office/drawing/2014/main" id="{8A630835-02B5-4CC1-BD49-B80EFA9C4751}"/>
              </a:ext>
            </a:extLst>
          </p:cNvPr>
          <p:cNvSpPr>
            <a:spLocks noGrp="1"/>
          </p:cNvSpPr>
          <p:nvPr>
            <p:ph idx="1"/>
          </p:nvPr>
        </p:nvSpPr>
        <p:spPr>
          <a:xfrm>
            <a:off x="838200" y="1394926"/>
            <a:ext cx="10515600" cy="4351338"/>
          </a:xfrm>
        </p:spPr>
        <p:txBody>
          <a:bodyPr>
            <a:normAutofit/>
          </a:bodyPr>
          <a:lstStyle>
            <a:lvl1pPr>
              <a:buClr>
                <a:schemeClr val="accent1"/>
              </a:buClr>
              <a:buSzPct val="105000"/>
              <a:defRPr sz="2200">
                <a:solidFill>
                  <a:schemeClr val="tx2"/>
                </a:solidFill>
              </a:defRPr>
            </a:lvl1pPr>
            <a:lvl2pPr marL="685800" indent="-228600">
              <a:buClr>
                <a:schemeClr val="accent1"/>
              </a:buClr>
              <a:buFont typeface="Arial" panose="020B0604020202020204" pitchFamily="34" charset="0"/>
              <a:buChar char="−"/>
              <a:defRPr sz="2200">
                <a:solidFill>
                  <a:schemeClr val="tx2"/>
                </a:solidFill>
              </a:defRPr>
            </a:lvl2pPr>
            <a:lvl3pPr marL="1143000" indent="-228600">
              <a:buClr>
                <a:schemeClr val="accent1"/>
              </a:buClr>
              <a:buFont typeface="Courier New" panose="02070309020205020404" pitchFamily="49" charset="0"/>
              <a:buChar char="o"/>
              <a:defRPr sz="2200">
                <a:solidFill>
                  <a:schemeClr val="tx2"/>
                </a:solidFill>
              </a:defRPr>
            </a:lvl3pPr>
            <a:lvl4pPr>
              <a:buClr>
                <a:schemeClr val="accent1"/>
              </a:buClr>
              <a:defRPr sz="2200"/>
            </a:lvl4pPr>
            <a:lvl5pPr>
              <a:buClr>
                <a:schemeClr val="accent1"/>
              </a:buClr>
              <a:defRPr sz="2200"/>
            </a:lvl5pPr>
          </a:lstStyle>
          <a:p>
            <a:pPr lvl="0"/>
            <a:r>
              <a:rPr lang="fr-FR"/>
              <a:t>Modifiez les styles du texte du masque</a:t>
            </a:r>
          </a:p>
          <a:p>
            <a:pPr lvl="1"/>
            <a:r>
              <a:rPr lang="fr-FR"/>
              <a:t>Deuxième niveau</a:t>
            </a:r>
          </a:p>
          <a:p>
            <a:pPr lvl="2"/>
            <a:r>
              <a:rPr lang="fr-FR"/>
              <a:t>Troisième niveau</a:t>
            </a:r>
          </a:p>
        </p:txBody>
      </p:sp>
      <p:pic>
        <p:nvPicPr>
          <p:cNvPr id="6" name="Picture 5">
            <a:extLst>
              <a:ext uri="{FF2B5EF4-FFF2-40B4-BE49-F238E27FC236}">
                <a16:creationId xmlns:a16="http://schemas.microsoft.com/office/drawing/2014/main" id="{26BFC05D-3F02-41AB-B619-6C88248533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5551" y="421437"/>
            <a:ext cx="1638300" cy="780300"/>
          </a:xfrm>
          <a:prstGeom prst="rect">
            <a:avLst/>
          </a:prstGeom>
        </p:spPr>
      </p:pic>
    </p:spTree>
    <p:extLst>
      <p:ext uri="{BB962C8B-B14F-4D97-AF65-F5344CB8AC3E}">
        <p14:creationId xmlns:p14="http://schemas.microsoft.com/office/powerpoint/2010/main" val="808840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re 20"/>
          <p:cNvSpPr>
            <a:spLocks noGrp="1"/>
          </p:cNvSpPr>
          <p:nvPr>
            <p:ph type="title" hasCustomPrompt="1"/>
          </p:nvPr>
        </p:nvSpPr>
        <p:spPr>
          <a:xfrm>
            <a:off x="6117737" y="1363287"/>
            <a:ext cx="4774779" cy="1752399"/>
          </a:xfrm>
        </p:spPr>
        <p:txBody>
          <a:bodyPr anchor="b">
            <a:normAutofit/>
          </a:bodyPr>
          <a:lstStyle>
            <a:lvl1pPr algn="l">
              <a:defRPr sz="2400"/>
            </a:lvl1pPr>
          </a:lstStyle>
          <a:p>
            <a:r>
              <a:rPr lang="fr-FR" dirty="0" err="1"/>
              <a:t>Title</a:t>
            </a:r>
            <a:r>
              <a:rPr lang="fr-FR" dirty="0"/>
              <a:t> of </a:t>
            </a:r>
            <a:r>
              <a:rPr lang="fr-FR" dirty="0" err="1"/>
              <a:t>picture</a:t>
            </a:r>
            <a:endParaRPr lang="fr-FR" dirty="0"/>
          </a:p>
        </p:txBody>
      </p:sp>
      <p:sp>
        <p:nvSpPr>
          <p:cNvPr id="10" name="Espace réservé du texte 26"/>
          <p:cNvSpPr>
            <a:spLocks noGrp="1"/>
          </p:cNvSpPr>
          <p:nvPr>
            <p:ph type="body" sz="quarter" idx="11" hasCustomPrompt="1"/>
          </p:nvPr>
        </p:nvSpPr>
        <p:spPr>
          <a:xfrm>
            <a:off x="6097395" y="3211940"/>
            <a:ext cx="4795121" cy="2291085"/>
          </a:xfrm>
        </p:spPr>
        <p:txBody>
          <a:bodyPr>
            <a:normAutofit/>
          </a:bodyPr>
          <a:lstStyle>
            <a:lvl1pPr marL="0" indent="0" algn="l">
              <a:buNone/>
              <a:defRPr sz="1800"/>
            </a:lvl1pPr>
            <a:lvl2pPr marL="457200" indent="0">
              <a:buNone/>
              <a:defRPr/>
            </a:lvl2pPr>
          </a:lstStyle>
          <a:p>
            <a:pPr lvl="0"/>
            <a:r>
              <a:rPr lang="fr-FR" dirty="0" err="1"/>
              <a:t>Text</a:t>
            </a:r>
            <a:r>
              <a:rPr lang="fr-FR" dirty="0"/>
              <a:t> if </a:t>
            </a:r>
            <a:r>
              <a:rPr lang="fr-FR" dirty="0" err="1"/>
              <a:t>needed</a:t>
            </a:r>
            <a:endParaRPr lang="fr-FR" dirty="0"/>
          </a:p>
        </p:txBody>
      </p:sp>
      <p:sp>
        <p:nvSpPr>
          <p:cNvPr id="11" name="Espace réservé pour une image  3"/>
          <p:cNvSpPr>
            <a:spLocks noGrp="1"/>
          </p:cNvSpPr>
          <p:nvPr>
            <p:ph type="pic" sz="quarter" idx="12" hasCustomPrompt="1"/>
          </p:nvPr>
        </p:nvSpPr>
        <p:spPr>
          <a:xfrm>
            <a:off x="533400" y="1363287"/>
            <a:ext cx="5114897" cy="5494713"/>
          </a:xfrm>
        </p:spPr>
        <p:txBody>
          <a:bodyPr/>
          <a:lstStyle>
            <a:lvl1pPr>
              <a:defRPr/>
            </a:lvl1pPr>
          </a:lstStyle>
          <a:p>
            <a:r>
              <a:rPr lang="fr-FR" dirty="0"/>
              <a:t>Insert </a:t>
            </a:r>
            <a:r>
              <a:rPr lang="fr-FR" dirty="0" err="1"/>
              <a:t>your</a:t>
            </a:r>
            <a:r>
              <a:rPr lang="fr-FR" dirty="0"/>
              <a:t> </a:t>
            </a:r>
            <a:r>
              <a:rPr lang="fr-FR" dirty="0" err="1"/>
              <a:t>picture</a:t>
            </a:r>
            <a:endParaRPr lang="fr-FR" dirty="0"/>
          </a:p>
        </p:txBody>
      </p:sp>
      <p:sp>
        <p:nvSpPr>
          <p:cNvPr id="12" name="Espace réservé du texte 7"/>
          <p:cNvSpPr>
            <a:spLocks noGrp="1"/>
          </p:cNvSpPr>
          <p:nvPr>
            <p:ph type="body" sz="quarter" idx="14" hasCustomPrompt="1"/>
          </p:nvPr>
        </p:nvSpPr>
        <p:spPr>
          <a:xfrm>
            <a:off x="533400" y="573089"/>
            <a:ext cx="8696325" cy="485774"/>
          </a:xfrm>
        </p:spPr>
        <p:txBody>
          <a:bodyPr>
            <a:normAutofit/>
          </a:bodyPr>
          <a:lstStyle>
            <a:lvl1pPr marL="0" indent="0">
              <a:buNone/>
              <a:defRPr sz="3200" b="1"/>
            </a:lvl1pPr>
          </a:lstStyle>
          <a:p>
            <a:pPr lvl="0"/>
            <a:r>
              <a:rPr lang="fr-FR" dirty="0" err="1"/>
              <a:t>Title</a:t>
            </a:r>
            <a:r>
              <a:rPr lang="fr-FR" dirty="0"/>
              <a:t> of slide (if </a:t>
            </a:r>
            <a:r>
              <a:rPr lang="fr-FR" dirty="0" err="1"/>
              <a:t>needed</a:t>
            </a:r>
            <a:r>
              <a:rPr lang="fr-FR" dirty="0"/>
              <a:t>)</a:t>
            </a:r>
          </a:p>
        </p:txBody>
      </p:sp>
    </p:spTree>
    <p:extLst>
      <p:ext uri="{BB962C8B-B14F-4D97-AF65-F5344CB8AC3E}">
        <p14:creationId xmlns:p14="http://schemas.microsoft.com/office/powerpoint/2010/main" val="3863932811"/>
      </p:ext>
    </p:extLst>
  </p:cSld>
  <p:clrMapOvr>
    <a:masterClrMapping/>
  </p:clrMapOvr>
  <p:extLst>
    <p:ext uri="{DCECCB84-F9BA-43D5-87BE-67443E8EF086}">
      <p15:sldGuideLst xmlns:p15="http://schemas.microsoft.com/office/powerpoint/2012/main">
        <p15:guide id="1" orient="horz" pos="595"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AE83-FB45-41AD-A872-0D29FA8C7193}"/>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6657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exte 3"/>
          <p:cNvSpPr>
            <a:spLocks noGrp="1"/>
          </p:cNvSpPr>
          <p:nvPr>
            <p:ph type="body" sz="quarter" idx="10" hasCustomPrompt="1"/>
          </p:nvPr>
        </p:nvSpPr>
        <p:spPr>
          <a:xfrm>
            <a:off x="511026" y="5667411"/>
            <a:ext cx="4218767" cy="828675"/>
          </a:xfrm>
        </p:spPr>
        <p:txBody>
          <a:bodyPr anchor="t">
            <a:normAutofit/>
          </a:bodyPr>
          <a:lstStyle>
            <a:lvl1pPr marL="0" indent="0" algn="ctr">
              <a:buNone/>
              <a:defRPr sz="1800" baseline="0"/>
            </a:lvl1pPr>
            <a:lvl5pPr marL="1828800" indent="0" algn="ctr">
              <a:buNone/>
              <a:defRPr/>
            </a:lvl5pPr>
          </a:lstStyle>
          <a:p>
            <a:pPr lvl="0"/>
            <a:r>
              <a:rPr lang="fr-FR" dirty="0"/>
              <a:t>Picture 1 - </a:t>
            </a:r>
            <a:r>
              <a:rPr lang="fr-FR" dirty="0" err="1"/>
              <a:t>Example</a:t>
            </a:r>
            <a:endParaRPr lang="fr-FR" dirty="0"/>
          </a:p>
        </p:txBody>
      </p:sp>
      <p:sp>
        <p:nvSpPr>
          <p:cNvPr id="12" name="Espace réservé pour une image  6"/>
          <p:cNvSpPr>
            <a:spLocks noGrp="1"/>
          </p:cNvSpPr>
          <p:nvPr>
            <p:ph type="pic" sz="quarter" idx="12" hasCustomPrompt="1"/>
          </p:nvPr>
        </p:nvSpPr>
        <p:spPr>
          <a:xfrm>
            <a:off x="511175" y="1457325"/>
            <a:ext cx="4218767" cy="4060825"/>
          </a:xfrm>
        </p:spPr>
        <p:txBody>
          <a:bodyPr/>
          <a:lstStyle>
            <a:lvl1pPr>
              <a:defRPr/>
            </a:lvl1pPr>
          </a:lstStyle>
          <a:p>
            <a:r>
              <a:rPr lang="fr-FR" dirty="0"/>
              <a:t>Insert </a:t>
            </a:r>
            <a:r>
              <a:rPr lang="fr-FR" dirty="0" err="1"/>
              <a:t>your</a:t>
            </a:r>
            <a:r>
              <a:rPr lang="fr-FR" dirty="0"/>
              <a:t> </a:t>
            </a:r>
            <a:r>
              <a:rPr lang="fr-FR" dirty="0" err="1"/>
              <a:t>picture</a:t>
            </a:r>
            <a:endParaRPr lang="fr-FR" dirty="0"/>
          </a:p>
        </p:txBody>
      </p:sp>
      <p:sp>
        <p:nvSpPr>
          <p:cNvPr id="14" name="Espace réservé du texte 5"/>
          <p:cNvSpPr>
            <a:spLocks noGrp="1"/>
          </p:cNvSpPr>
          <p:nvPr>
            <p:ph type="body" sz="quarter" idx="15" hasCustomPrompt="1"/>
          </p:nvPr>
        </p:nvSpPr>
        <p:spPr>
          <a:xfrm>
            <a:off x="527652" y="565448"/>
            <a:ext cx="8696325" cy="515158"/>
          </a:xfrm>
        </p:spPr>
        <p:txBody>
          <a:bodyPr>
            <a:noAutofit/>
          </a:bodyPr>
          <a:lstStyle>
            <a:lvl1pPr marL="0" indent="0">
              <a:buNone/>
              <a:defRPr sz="3200" b="1" baseline="0"/>
            </a:lvl1pPr>
          </a:lstStyle>
          <a:p>
            <a:pPr lvl="0"/>
            <a:r>
              <a:rPr lang="fr-FR" dirty="0" err="1"/>
              <a:t>Title</a:t>
            </a:r>
            <a:r>
              <a:rPr lang="fr-FR" dirty="0"/>
              <a:t> of slide (if </a:t>
            </a:r>
            <a:r>
              <a:rPr lang="fr-FR" dirty="0" err="1"/>
              <a:t>needed</a:t>
            </a:r>
            <a:r>
              <a:rPr lang="fr-FR" dirty="0"/>
              <a:t>)</a:t>
            </a:r>
          </a:p>
        </p:txBody>
      </p:sp>
      <p:sp>
        <p:nvSpPr>
          <p:cNvPr id="9" name="Espace réservé du texte 3"/>
          <p:cNvSpPr>
            <a:spLocks noGrp="1"/>
          </p:cNvSpPr>
          <p:nvPr>
            <p:ph type="body" sz="quarter" idx="16" hasCustomPrompt="1"/>
          </p:nvPr>
        </p:nvSpPr>
        <p:spPr>
          <a:xfrm>
            <a:off x="5005061" y="5660008"/>
            <a:ext cx="4218767" cy="828675"/>
          </a:xfrm>
        </p:spPr>
        <p:txBody>
          <a:bodyPr anchor="t">
            <a:normAutofit/>
          </a:bodyPr>
          <a:lstStyle>
            <a:lvl1pPr marL="0" indent="0" algn="ctr">
              <a:buNone/>
              <a:defRPr sz="1800" baseline="0"/>
            </a:lvl1pPr>
            <a:lvl5pPr marL="1828800" indent="0" algn="ctr">
              <a:buNone/>
              <a:defRPr/>
            </a:lvl5pPr>
          </a:lstStyle>
          <a:p>
            <a:pPr lvl="0"/>
            <a:r>
              <a:rPr lang="fr-FR" dirty="0"/>
              <a:t>Picture 2 - </a:t>
            </a:r>
            <a:r>
              <a:rPr lang="fr-FR" dirty="0" err="1"/>
              <a:t>Example</a:t>
            </a:r>
            <a:endParaRPr lang="fr-FR" dirty="0"/>
          </a:p>
        </p:txBody>
      </p:sp>
      <p:sp>
        <p:nvSpPr>
          <p:cNvPr id="16" name="Espace réservé pour une image  6"/>
          <p:cNvSpPr>
            <a:spLocks noGrp="1"/>
          </p:cNvSpPr>
          <p:nvPr>
            <p:ph type="pic" sz="quarter" idx="17" hasCustomPrompt="1"/>
          </p:nvPr>
        </p:nvSpPr>
        <p:spPr>
          <a:xfrm>
            <a:off x="5005210" y="1449922"/>
            <a:ext cx="4218767" cy="4060825"/>
          </a:xfrm>
        </p:spPr>
        <p:txBody>
          <a:bodyPr/>
          <a:lstStyle>
            <a:lvl1pPr>
              <a:defRPr/>
            </a:lvl1pPr>
          </a:lstStyle>
          <a:p>
            <a:r>
              <a:rPr lang="fr-FR" dirty="0"/>
              <a:t>Insert </a:t>
            </a:r>
            <a:r>
              <a:rPr lang="fr-FR" dirty="0" err="1"/>
              <a:t>your</a:t>
            </a:r>
            <a:r>
              <a:rPr lang="fr-FR" dirty="0"/>
              <a:t> </a:t>
            </a:r>
            <a:r>
              <a:rPr lang="fr-FR" dirty="0" err="1"/>
              <a:t>picture</a:t>
            </a:r>
            <a:endParaRPr lang="fr-FR" dirty="0"/>
          </a:p>
        </p:txBody>
      </p:sp>
    </p:spTree>
    <p:extLst>
      <p:ext uri="{BB962C8B-B14F-4D97-AF65-F5344CB8AC3E}">
        <p14:creationId xmlns:p14="http://schemas.microsoft.com/office/powerpoint/2010/main" val="338781117"/>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3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Heading and bullets 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1C35-F502-4AFC-BCE0-17E75CA47048}"/>
              </a:ext>
            </a:extLst>
          </p:cNvPr>
          <p:cNvSpPr>
            <a:spLocks noGrp="1"/>
          </p:cNvSpPr>
          <p:nvPr>
            <p:ph type="title"/>
          </p:nvPr>
        </p:nvSpPr>
        <p:spPr>
          <a:xfrm>
            <a:off x="838200" y="630048"/>
            <a:ext cx="10515600" cy="745828"/>
          </a:xfrm>
        </p:spPr>
        <p:txBody>
          <a:bodyPr>
            <a:normAutofit/>
          </a:bodyPr>
          <a:lstStyle>
            <a:lvl1pPr>
              <a:defRPr sz="2800">
                <a:solidFill>
                  <a:schemeClr val="accent1"/>
                </a:solidFill>
              </a:defRPr>
            </a:lvl1pPr>
          </a:lstStyle>
          <a:p>
            <a:r>
              <a:rPr lang="fr-FR"/>
              <a:t>Modifiez le style du titre</a:t>
            </a:r>
            <a:endParaRPr lang="en-NZ"/>
          </a:p>
        </p:txBody>
      </p:sp>
      <p:sp>
        <p:nvSpPr>
          <p:cNvPr id="3" name="Content Placeholder 2">
            <a:extLst>
              <a:ext uri="{FF2B5EF4-FFF2-40B4-BE49-F238E27FC236}">
                <a16:creationId xmlns:a16="http://schemas.microsoft.com/office/drawing/2014/main" id="{8A630835-02B5-4CC1-BD49-B80EFA9C4751}"/>
              </a:ext>
            </a:extLst>
          </p:cNvPr>
          <p:cNvSpPr>
            <a:spLocks noGrp="1"/>
          </p:cNvSpPr>
          <p:nvPr>
            <p:ph idx="1"/>
          </p:nvPr>
        </p:nvSpPr>
        <p:spPr>
          <a:xfrm>
            <a:off x="838200" y="1394926"/>
            <a:ext cx="10515600" cy="4351338"/>
          </a:xfrm>
        </p:spPr>
        <p:txBody>
          <a:bodyPr>
            <a:normAutofit/>
          </a:bodyPr>
          <a:lstStyle>
            <a:lvl1pPr>
              <a:buClr>
                <a:schemeClr val="accent1"/>
              </a:buClr>
              <a:buSzPct val="105000"/>
              <a:defRPr sz="2200">
                <a:solidFill>
                  <a:schemeClr val="tx2"/>
                </a:solidFill>
              </a:defRPr>
            </a:lvl1pPr>
            <a:lvl2pPr marL="685800" indent="-228600">
              <a:buClr>
                <a:schemeClr val="accent1"/>
              </a:buClr>
              <a:buFont typeface="Arial" panose="020B0604020202020204" pitchFamily="34" charset="0"/>
              <a:buChar char="−"/>
              <a:defRPr sz="2200">
                <a:solidFill>
                  <a:schemeClr val="tx2"/>
                </a:solidFill>
              </a:defRPr>
            </a:lvl2pPr>
            <a:lvl3pPr marL="1143000" indent="-228600">
              <a:buClr>
                <a:schemeClr val="accent1"/>
              </a:buClr>
              <a:buFont typeface="Courier New" panose="02070309020205020404" pitchFamily="49" charset="0"/>
              <a:buChar char="o"/>
              <a:defRPr sz="2200">
                <a:solidFill>
                  <a:schemeClr val="tx2"/>
                </a:solidFill>
              </a:defRPr>
            </a:lvl3pPr>
            <a:lvl4pPr>
              <a:buClr>
                <a:schemeClr val="accent1"/>
              </a:buClr>
              <a:defRPr sz="2200"/>
            </a:lvl4pPr>
            <a:lvl5pPr>
              <a:buClr>
                <a:schemeClr val="accent1"/>
              </a:buClr>
              <a:defRPr sz="2200"/>
            </a:lvl5pPr>
          </a:lstStyle>
          <a:p>
            <a:pPr lvl="0"/>
            <a:r>
              <a:rPr lang="fr-FR"/>
              <a:t>Modifiez les styles du texte du masque</a:t>
            </a:r>
          </a:p>
          <a:p>
            <a:pPr lvl="1"/>
            <a:r>
              <a:rPr lang="fr-FR"/>
              <a:t>Deuxième niveau</a:t>
            </a:r>
          </a:p>
          <a:p>
            <a:pPr lvl="2"/>
            <a:r>
              <a:rPr lang="fr-FR"/>
              <a:t>Troisième niveau</a:t>
            </a:r>
          </a:p>
        </p:txBody>
      </p:sp>
      <p:pic>
        <p:nvPicPr>
          <p:cNvPr id="5" name="Picture 4">
            <a:extLst>
              <a:ext uri="{FF2B5EF4-FFF2-40B4-BE49-F238E27FC236}">
                <a16:creationId xmlns:a16="http://schemas.microsoft.com/office/drawing/2014/main" id="{9C048868-0E40-4F0F-91F0-71D2170BFE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5551" y="421437"/>
            <a:ext cx="1638300" cy="780300"/>
          </a:xfrm>
          <a:prstGeom prst="rect">
            <a:avLst/>
          </a:prstGeom>
        </p:spPr>
      </p:pic>
      <p:sp>
        <p:nvSpPr>
          <p:cNvPr id="4" name="Espace réservé de la date 3"/>
          <p:cNvSpPr>
            <a:spLocks noGrp="1"/>
          </p:cNvSpPr>
          <p:nvPr>
            <p:ph type="dt" sz="half" idx="10"/>
          </p:nvPr>
        </p:nvSpPr>
        <p:spPr/>
        <p:txBody>
          <a:bodyPr/>
          <a:lstStyle/>
          <a:p>
            <a:fld id="{E1D2432A-66B8-4D9A-A0E4-0260CE243179}" type="datetime1">
              <a:rPr lang="en-NZ" smtClean="0"/>
              <a:t>15/11/2024</a:t>
            </a:fld>
            <a:endParaRPr lang="en-NZ"/>
          </a:p>
        </p:txBody>
      </p:sp>
      <p:sp>
        <p:nvSpPr>
          <p:cNvPr id="7" name="Espace réservé du numéro de diapositive 6"/>
          <p:cNvSpPr>
            <a:spLocks noGrp="1"/>
          </p:cNvSpPr>
          <p:nvPr>
            <p:ph type="sldNum" sz="quarter" idx="12"/>
          </p:nvPr>
        </p:nvSpPr>
        <p:spPr/>
        <p:txBody>
          <a:bodyPr/>
          <a:lstStyle/>
          <a:p>
            <a:fld id="{4CFF958E-C44B-42BD-9173-1DD03F7322B6}" type="slidenum">
              <a:rPr lang="en-NZ" smtClean="0"/>
              <a:t>‹#›</a:t>
            </a:fld>
            <a:endParaRPr lang="en-NZ"/>
          </a:p>
        </p:txBody>
      </p:sp>
      <p:sp>
        <p:nvSpPr>
          <p:cNvPr id="6" name="Espace réservé du pied de page 5"/>
          <p:cNvSpPr>
            <a:spLocks noGrp="1"/>
          </p:cNvSpPr>
          <p:nvPr>
            <p:ph type="ftr" sz="quarter" idx="13"/>
          </p:nvPr>
        </p:nvSpPr>
        <p:spPr/>
        <p:txBody>
          <a:bodyPr/>
          <a:lstStyle/>
          <a:p>
            <a:r>
              <a:rPr lang="en-US"/>
              <a:t>CIGRE Technical Council meeting in Cairns (AU), September 8, 2023</a:t>
            </a:r>
            <a:endParaRPr lang="fr-FR" dirty="0"/>
          </a:p>
        </p:txBody>
      </p:sp>
    </p:spTree>
    <p:extLst>
      <p:ext uri="{BB962C8B-B14F-4D97-AF65-F5344CB8AC3E}">
        <p14:creationId xmlns:p14="http://schemas.microsoft.com/office/powerpoint/2010/main" val="4071728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u titre 1"/>
          <p:cNvSpPr>
            <a:spLocks noGrp="1"/>
          </p:cNvSpPr>
          <p:nvPr>
            <p:ph type="title"/>
          </p:nvPr>
        </p:nvSpPr>
        <p:spPr>
          <a:xfrm>
            <a:off x="838200" y="0"/>
            <a:ext cx="8951422" cy="1325563"/>
          </a:xfrm>
          <a:prstGeom prst="rect">
            <a:avLst/>
          </a:prstGeom>
        </p:spPr>
        <p:txBody>
          <a:bodyPr vert="horz" lIns="91440" tIns="45720" rIns="91440" bIns="45720" rtlCol="0" anchor="ctr">
            <a:normAutofit/>
          </a:bodyPr>
          <a:lstStyle/>
          <a:p>
            <a:r>
              <a:rPr lang="fr-FR" dirty="0"/>
              <a:t>Modifiez le style du titre</a:t>
            </a:r>
          </a:p>
        </p:txBody>
      </p:sp>
      <p:sp>
        <p:nvSpPr>
          <p:cNvPr id="5" name="Espace réservé du texte 2"/>
          <p:cNvSpPr>
            <a:spLocks noGrp="1"/>
          </p:cNvSpPr>
          <p:nvPr>
            <p:ph type="body" idx="1"/>
          </p:nvPr>
        </p:nvSpPr>
        <p:spPr>
          <a:xfrm>
            <a:off x="838200" y="1700934"/>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555542962"/>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50" r:id="rId3"/>
    <p:sldLayoutId id="2147483662" r:id="rId4"/>
    <p:sldLayoutId id="2147483661" r:id="rId5"/>
    <p:sldLayoutId id="2147483663" r:id="rId6"/>
    <p:sldLayoutId id="2147483671" r:id="rId7"/>
    <p:sldLayoutId id="2147483666" r:id="rId8"/>
    <p:sldLayoutId id="2147483673" r:id="rId9"/>
    <p:sldLayoutId id="2147483674" r:id="rId10"/>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ü"/>
        <a:defRPr sz="20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65338" indent="-228600" algn="l" defTabSz="914400" rtl="0" eaLnBrk="1" latinLnBrk="0" hangingPunct="1">
        <a:lnSpc>
          <a:spcPct val="90000"/>
        </a:lnSpc>
        <a:spcBef>
          <a:spcPts val="500"/>
        </a:spcBef>
        <a:buFont typeface="Arial" panose="020B0604020202020204" pitchFamily="34" charset="0"/>
        <a:buChar char="•"/>
        <a:defRPr sz="1800" b="1" kern="1200">
          <a:solidFill>
            <a:schemeClr val="bg1">
              <a:lumMod val="6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lang="fr-FR" sz="1800" b="1" kern="1200" dirty="0" smtClean="0">
          <a:solidFill>
            <a:schemeClr val="bg1">
              <a:lumMod val="65000"/>
            </a:schemeClr>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FA7C9D-D83C-4484-9533-0B150B1E61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NZ"/>
          </a:p>
        </p:txBody>
      </p:sp>
      <p:sp>
        <p:nvSpPr>
          <p:cNvPr id="3" name="Text Placeholder 2">
            <a:extLst>
              <a:ext uri="{FF2B5EF4-FFF2-40B4-BE49-F238E27FC236}">
                <a16:creationId xmlns:a16="http://schemas.microsoft.com/office/drawing/2014/main" id="{26A860A2-5715-4DC5-A2F4-36393F043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47EB925-7612-46E3-B325-E0F2E64E21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NZ"/>
          </a:p>
        </p:txBody>
      </p:sp>
      <p:sp>
        <p:nvSpPr>
          <p:cNvPr id="5" name="Footer Placeholder 4">
            <a:extLst>
              <a:ext uri="{FF2B5EF4-FFF2-40B4-BE49-F238E27FC236}">
                <a16:creationId xmlns:a16="http://schemas.microsoft.com/office/drawing/2014/main" id="{B0B83F4A-34D0-4D19-B9A4-0D24C5D73C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71st Technical Council Meeting, Athens (GR) - April 3-4, 2020</a:t>
            </a:r>
            <a:endParaRPr lang="en-NZ"/>
          </a:p>
        </p:txBody>
      </p:sp>
      <p:sp>
        <p:nvSpPr>
          <p:cNvPr id="6" name="Slide Number Placeholder 5">
            <a:extLst>
              <a:ext uri="{FF2B5EF4-FFF2-40B4-BE49-F238E27FC236}">
                <a16:creationId xmlns:a16="http://schemas.microsoft.com/office/drawing/2014/main" id="{ECC97524-6E08-4C30-9778-5BEC932F63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F958E-C44B-42BD-9173-1DD03F7322B6}" type="slidenum">
              <a:rPr lang="en-NZ" smtClean="0"/>
              <a:t>‹#›</a:t>
            </a:fld>
            <a:endParaRPr lang="en-NZ"/>
          </a:p>
        </p:txBody>
      </p:sp>
      <p:sp>
        <p:nvSpPr>
          <p:cNvPr id="8" name="TextBox 7">
            <a:extLst>
              <a:ext uri="{FF2B5EF4-FFF2-40B4-BE49-F238E27FC236}">
                <a16:creationId xmlns:a16="http://schemas.microsoft.com/office/drawing/2014/main" id="{6DF74F2E-2F96-1A3A-02A5-445DD7DEEBA9}"/>
              </a:ext>
            </a:extLst>
          </p:cNvPr>
          <p:cNvSpPr txBox="1"/>
          <p:nvPr userDrawn="1">
            <p:extLst>
              <p:ext uri="{1162E1C5-73C7-4A58-AE30-91384D911F3F}">
                <p184:classification xmlns:p184="http://schemas.microsoft.com/office/powerpoint/2018/4/main" val="ftr"/>
              </p:ext>
            </p:extLst>
          </p:nvPr>
        </p:nvSpPr>
        <p:spPr>
          <a:xfrm>
            <a:off x="63500" y="6672580"/>
            <a:ext cx="839788" cy="121920"/>
          </a:xfrm>
          <a:prstGeom prst="rect">
            <a:avLst/>
          </a:prstGeom>
        </p:spPr>
        <p:txBody>
          <a:bodyPr horzOverflow="overflow" lIns="0" tIns="0" rIns="0" bIns="0">
            <a:spAutoFit/>
          </a:bodyPr>
          <a:lstStyle/>
          <a:p>
            <a:pPr algn="l"/>
            <a:r>
              <a:rPr lang="en-AU" sz="800">
                <a:solidFill>
                  <a:srgbClr val="000000"/>
                </a:solidFill>
                <a:latin typeface="Calibri" panose="020F0502020204030204" pitchFamily="34" charset="0"/>
                <a:cs typeface="Calibri" panose="020F0502020204030204" pitchFamily="34" charset="0"/>
              </a:rPr>
              <a:t>For Official use only</a:t>
            </a:r>
          </a:p>
        </p:txBody>
      </p:sp>
    </p:spTree>
    <p:extLst>
      <p:ext uri="{BB962C8B-B14F-4D97-AF65-F5344CB8AC3E}">
        <p14:creationId xmlns:p14="http://schemas.microsoft.com/office/powerpoint/2010/main" val="285049605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976812649"/>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u titre 1"/>
          <p:cNvSpPr>
            <a:spLocks noGrp="1"/>
          </p:cNvSpPr>
          <p:nvPr>
            <p:ph type="title"/>
          </p:nvPr>
        </p:nvSpPr>
        <p:spPr>
          <a:xfrm>
            <a:off x="838200" y="0"/>
            <a:ext cx="8951422" cy="1325563"/>
          </a:xfrm>
          <a:prstGeom prst="rect">
            <a:avLst/>
          </a:prstGeom>
        </p:spPr>
        <p:txBody>
          <a:bodyPr vert="horz" lIns="91440" tIns="45720" rIns="91440" bIns="45720" rtlCol="0" anchor="ctr">
            <a:normAutofit/>
          </a:bodyPr>
          <a:lstStyle/>
          <a:p>
            <a:r>
              <a:rPr lang="fr-FR" dirty="0"/>
              <a:t>Modifiez le style du titre</a:t>
            </a:r>
          </a:p>
        </p:txBody>
      </p:sp>
      <p:sp>
        <p:nvSpPr>
          <p:cNvPr id="5" name="Espace réservé du texte 2"/>
          <p:cNvSpPr>
            <a:spLocks noGrp="1"/>
          </p:cNvSpPr>
          <p:nvPr>
            <p:ph type="body" idx="1"/>
          </p:nvPr>
        </p:nvSpPr>
        <p:spPr>
          <a:xfrm>
            <a:off x="838200" y="1700934"/>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5197182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ü"/>
        <a:defRPr sz="20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65338" indent="-228600" algn="l" defTabSz="914400" rtl="0" eaLnBrk="1" latinLnBrk="0" hangingPunct="1">
        <a:lnSpc>
          <a:spcPct val="90000"/>
        </a:lnSpc>
        <a:spcBef>
          <a:spcPts val="500"/>
        </a:spcBef>
        <a:buFont typeface="Arial" panose="020B0604020202020204" pitchFamily="34" charset="0"/>
        <a:buChar char="•"/>
        <a:defRPr sz="1800" b="1" kern="1200">
          <a:solidFill>
            <a:schemeClr val="bg1">
              <a:lumMod val="6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lang="fr-FR" sz="1800" b="1" kern="1200" dirty="0" smtClean="0">
          <a:solidFill>
            <a:schemeClr val="bg1">
              <a:lumMod val="65000"/>
            </a:schemeClr>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45.png"/><Relationship Id="rId16" Type="http://schemas.openxmlformats.org/officeDocument/2006/relationships/image" Target="../media/image59.png"/><Relationship Id="rId1" Type="http://schemas.openxmlformats.org/officeDocument/2006/relationships/slideLayout" Target="../slideLayouts/slideLayout50.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64.jfif"/><Relationship Id="rId2" Type="http://schemas.openxmlformats.org/officeDocument/2006/relationships/image" Target="../media/image63.jfif"/><Relationship Id="rId1" Type="http://schemas.openxmlformats.org/officeDocument/2006/relationships/slideLayout" Target="../slideLayouts/slideLayout59.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oleObject" Target="../embeddings/oleObject3.bin"/><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5.png"/><Relationship Id="rId4" Type="http://schemas.openxmlformats.org/officeDocument/2006/relationships/hyperlink" Target="https://e-cigre.or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hyperlink" Target="https://www.cigre.org/article/GB/news/the_latest_news/cigre-active-working-groups--call-for-expert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cigre.org/userfiles/files/Community/Scope%20of%20work/CIGRE%202024%20Scope%20of%20work.pdf" TargetMode="External"/><Relationship Id="rId2" Type="http://schemas.openxmlformats.org/officeDocument/2006/relationships/notesSlide" Target="../notesSlides/notesSlide23.xml"/><Relationship Id="rId1" Type="http://schemas.openxmlformats.org/officeDocument/2006/relationships/slideLayout" Target="../slideLayouts/slideLayout50.xml"/><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0.xm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chart" Target="../charts/chart5.xml"/></Relationships>
</file>

<file path=ppt/slides/_rels/slide53.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jpg"/><Relationship Id="rId7" Type="http://schemas.openxmlformats.org/officeDocument/2006/relationships/image" Target="../media/image90.jp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image" Target="../media/image89.jpg"/><Relationship Id="rId5" Type="http://schemas.openxmlformats.org/officeDocument/2006/relationships/image" Target="../media/image88.jpg"/><Relationship Id="rId10" Type="http://schemas.openxmlformats.org/officeDocument/2006/relationships/image" Target="../media/image93.jpg"/><Relationship Id="rId4" Type="http://schemas.openxmlformats.org/officeDocument/2006/relationships/image" Target="../media/image87.jpg"/><Relationship Id="rId9" Type="http://schemas.openxmlformats.org/officeDocument/2006/relationships/image" Target="../media/image92.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5135-8E48-4FE4-BCB8-52D89EF22B39}"/>
              </a:ext>
            </a:extLst>
          </p:cNvPr>
          <p:cNvSpPr>
            <a:spLocks noGrp="1"/>
          </p:cNvSpPr>
          <p:nvPr>
            <p:ph type="ctrTitle"/>
          </p:nvPr>
        </p:nvSpPr>
        <p:spPr/>
        <p:txBody>
          <a:bodyPr>
            <a:noAutofit/>
          </a:bodyPr>
          <a:lstStyle/>
          <a:p>
            <a:r>
              <a:rPr lang="en-NZ" sz="4400" dirty="0">
                <a:effectLst>
                  <a:outerShdw blurRad="38100" dist="38100" dir="2700000" algn="tl">
                    <a:srgbClr val="000000">
                      <a:alpha val="43137"/>
                    </a:srgbClr>
                  </a:outerShdw>
                </a:effectLst>
              </a:rPr>
              <a:t>CIGRE Australia</a:t>
            </a:r>
            <a:br>
              <a:rPr lang="en-NZ" sz="4400" dirty="0">
                <a:effectLst>
                  <a:outerShdw blurRad="38100" dist="38100" dir="2700000" algn="tl">
                    <a:srgbClr val="000000">
                      <a:alpha val="43137"/>
                    </a:srgbClr>
                  </a:outerShdw>
                </a:effectLst>
                <a:latin typeface="Arial" pitchFamily="34" charset="0"/>
                <a:cs typeface="Arial" pitchFamily="34" charset="0"/>
              </a:rPr>
            </a:br>
            <a:r>
              <a:rPr lang="en-NZ" sz="4400" dirty="0">
                <a:effectLst>
                  <a:outerShdw blurRad="38100" dist="38100" dir="2700000" algn="tl">
                    <a:srgbClr val="000000">
                      <a:alpha val="43137"/>
                    </a:srgbClr>
                  </a:outerShdw>
                </a:effectLst>
                <a:latin typeface="Arial" pitchFamily="34" charset="0"/>
                <a:cs typeface="Arial" pitchFamily="34" charset="0"/>
              </a:rPr>
              <a:t>Annual General Meeting</a:t>
            </a:r>
            <a:br>
              <a:rPr lang="en-NZ" sz="2400" dirty="0">
                <a:effectLst>
                  <a:outerShdw blurRad="38100" dist="38100" dir="2700000" algn="tl">
                    <a:srgbClr val="000000">
                      <a:alpha val="43137"/>
                    </a:srgbClr>
                  </a:outerShdw>
                </a:effectLst>
                <a:latin typeface="Arial" pitchFamily="34" charset="0"/>
                <a:cs typeface="Arial" pitchFamily="34" charset="0"/>
              </a:rPr>
            </a:br>
            <a:r>
              <a:rPr lang="en-NZ" sz="3200" dirty="0">
                <a:effectLst>
                  <a:outerShdw blurRad="38100" dist="38100" dir="2700000" algn="tl">
                    <a:srgbClr val="000000">
                      <a:alpha val="43137"/>
                    </a:srgbClr>
                  </a:outerShdw>
                </a:effectLst>
                <a:latin typeface="Arial" pitchFamily="34" charset="0"/>
                <a:cs typeface="Arial" pitchFamily="34" charset="0"/>
              </a:rPr>
              <a:t>15 November 2024</a:t>
            </a:r>
            <a:endParaRPr lang="en-NZ" sz="3200" dirty="0"/>
          </a:p>
        </p:txBody>
      </p:sp>
      <p:sp>
        <p:nvSpPr>
          <p:cNvPr id="3" name="Subtitle 2">
            <a:extLst>
              <a:ext uri="{FF2B5EF4-FFF2-40B4-BE49-F238E27FC236}">
                <a16:creationId xmlns:a16="http://schemas.microsoft.com/office/drawing/2014/main" id="{62A1953D-C007-4644-BC1B-FF9CF7DF7FC2}"/>
              </a:ext>
            </a:extLst>
          </p:cNvPr>
          <p:cNvSpPr>
            <a:spLocks noGrp="1"/>
          </p:cNvSpPr>
          <p:nvPr>
            <p:ph type="subTitle" idx="1"/>
          </p:nvPr>
        </p:nvSpPr>
        <p:spPr>
          <a:xfrm>
            <a:off x="7953890" y="5758942"/>
            <a:ext cx="2517465" cy="538697"/>
          </a:xfrm>
        </p:spPr>
        <p:txBody>
          <a:bodyPr>
            <a:normAutofit/>
          </a:bodyPr>
          <a:lstStyle/>
          <a:p>
            <a:endParaRPr lang="en-NZ" dirty="0"/>
          </a:p>
        </p:txBody>
      </p:sp>
    </p:spTree>
    <p:extLst>
      <p:ext uri="{BB962C8B-B14F-4D97-AF65-F5344CB8AC3E}">
        <p14:creationId xmlns:p14="http://schemas.microsoft.com/office/powerpoint/2010/main" val="4191921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012DE-B05C-387A-27B2-A02E81D37816}"/>
              </a:ext>
            </a:extLst>
          </p:cNvPr>
          <p:cNvSpPr>
            <a:spLocks noGrp="1"/>
          </p:cNvSpPr>
          <p:nvPr>
            <p:ph type="title"/>
          </p:nvPr>
        </p:nvSpPr>
        <p:spPr/>
        <p:txBody>
          <a:bodyPr/>
          <a:lstStyle/>
          <a:p>
            <a:r>
              <a:rPr lang="en-AU" dirty="0"/>
              <a:t>Cairns Symposium Summary</a:t>
            </a:r>
          </a:p>
        </p:txBody>
      </p:sp>
      <p:sp>
        <p:nvSpPr>
          <p:cNvPr id="3" name="Content Placeholder 2">
            <a:extLst>
              <a:ext uri="{FF2B5EF4-FFF2-40B4-BE49-F238E27FC236}">
                <a16:creationId xmlns:a16="http://schemas.microsoft.com/office/drawing/2014/main" id="{B3D6ACA2-0DDB-E33A-6D8C-E876A0AC9C33}"/>
              </a:ext>
            </a:extLst>
          </p:cNvPr>
          <p:cNvSpPr>
            <a:spLocks noGrp="1"/>
          </p:cNvSpPr>
          <p:nvPr>
            <p:ph idx="1"/>
          </p:nvPr>
        </p:nvSpPr>
        <p:spPr/>
        <p:txBody>
          <a:bodyPr>
            <a:normAutofit/>
          </a:bodyPr>
          <a:lstStyle/>
          <a:p>
            <a:pPr>
              <a:buFont typeface="Arial" panose="020B0604020202020204" pitchFamily="34" charset="0"/>
              <a:buChar char="•"/>
            </a:pPr>
            <a:r>
              <a:rPr lang="en-AU" dirty="0"/>
              <a:t>$810k profit on the Cairns Symposium </a:t>
            </a:r>
          </a:p>
          <a:p>
            <a:pPr>
              <a:buFont typeface="Arial" panose="020B0604020202020204" pitchFamily="34" charset="0"/>
              <a:buChar char="•"/>
            </a:pPr>
            <a:r>
              <a:rPr lang="en-AU" dirty="0"/>
              <a:t>Overall profit retained by CIGRE Australia $453k</a:t>
            </a:r>
          </a:p>
          <a:p>
            <a:pPr lvl="1">
              <a:buFont typeface="Arial" panose="020B0604020202020204" pitchFamily="34" charset="0"/>
              <a:buChar char="•"/>
            </a:pPr>
            <a:r>
              <a:rPr lang="en-AU" dirty="0"/>
              <a:t>Agreement up front with CIGRE Paris with a 50:50 risk sharing/profit sharing (each party exposed to half the upside and downside)</a:t>
            </a:r>
          </a:p>
          <a:p>
            <a:pPr lvl="1">
              <a:buFont typeface="Arial" panose="020B0604020202020204" pitchFamily="34" charset="0"/>
              <a:buChar char="•"/>
            </a:pPr>
            <a:r>
              <a:rPr lang="en-AU" dirty="0"/>
              <a:t>The Paris payment was less than 50% of the net profit as the Symposium included SEAPAC and CIDER (regular conferences for CIGRE Australia) for which an allowance for foregone revenue was agreed with Paris</a:t>
            </a:r>
          </a:p>
          <a:p>
            <a:pPr lvl="1">
              <a:buFont typeface="Arial" panose="020B0604020202020204" pitchFamily="34" charset="0"/>
              <a:buChar char="•"/>
            </a:pPr>
            <a:r>
              <a:rPr lang="en-AU" dirty="0"/>
              <a:t>Includes some salary and wages expenses from prior years (accounting rules allow revenues and external expenses to be accrued, salaries and wages paid must be expensed in the year they happened)</a:t>
            </a:r>
          </a:p>
          <a:p>
            <a:pPr>
              <a:buFont typeface="Arial" panose="020B0604020202020204" pitchFamily="34" charset="0"/>
              <a:buChar char="•"/>
            </a:pPr>
            <a:endParaRPr lang="en-AU" dirty="0"/>
          </a:p>
          <a:p>
            <a:endParaRPr lang="en-AU" dirty="0"/>
          </a:p>
        </p:txBody>
      </p:sp>
    </p:spTree>
    <p:extLst>
      <p:ext uri="{BB962C8B-B14F-4D97-AF65-F5344CB8AC3E}">
        <p14:creationId xmlns:p14="http://schemas.microsoft.com/office/powerpoint/2010/main" val="2644386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9813-B5A6-9FFD-81FB-40934198B254}"/>
              </a:ext>
            </a:extLst>
          </p:cNvPr>
          <p:cNvSpPr>
            <a:spLocks noGrp="1"/>
          </p:cNvSpPr>
          <p:nvPr>
            <p:ph type="ctrTitle"/>
          </p:nvPr>
        </p:nvSpPr>
        <p:spPr/>
        <p:txBody>
          <a:bodyPr/>
          <a:lstStyle/>
          <a:p>
            <a:r>
              <a:rPr lang="en-AU" dirty="0"/>
              <a:t>Investment Performance and Strategy</a:t>
            </a:r>
          </a:p>
        </p:txBody>
      </p:sp>
      <p:sp>
        <p:nvSpPr>
          <p:cNvPr id="12" name="Subtitle 11">
            <a:extLst>
              <a:ext uri="{FF2B5EF4-FFF2-40B4-BE49-F238E27FC236}">
                <a16:creationId xmlns:a16="http://schemas.microsoft.com/office/drawing/2014/main" id="{72907C95-5274-2563-3E60-8EA58CE4CBD2}"/>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3826591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8842-B9A9-38DF-0AA3-FE1046D9CA8C}"/>
              </a:ext>
            </a:extLst>
          </p:cNvPr>
          <p:cNvSpPr>
            <a:spLocks noGrp="1"/>
          </p:cNvSpPr>
          <p:nvPr>
            <p:ph type="title"/>
          </p:nvPr>
        </p:nvSpPr>
        <p:spPr/>
        <p:txBody>
          <a:bodyPr>
            <a:normAutofit/>
          </a:bodyPr>
          <a:lstStyle/>
          <a:p>
            <a:r>
              <a:rPr lang="en-AU" sz="3600" dirty="0"/>
              <a:t>Changes to Investment Strategy</a:t>
            </a:r>
          </a:p>
        </p:txBody>
      </p:sp>
      <p:sp>
        <p:nvSpPr>
          <p:cNvPr id="3" name="Subtitle 2">
            <a:extLst>
              <a:ext uri="{FF2B5EF4-FFF2-40B4-BE49-F238E27FC236}">
                <a16:creationId xmlns:a16="http://schemas.microsoft.com/office/drawing/2014/main" id="{0C424327-FAE8-F809-50DB-3C0303142606}"/>
              </a:ext>
            </a:extLst>
          </p:cNvPr>
          <p:cNvSpPr>
            <a:spLocks noGrp="1"/>
          </p:cNvSpPr>
          <p:nvPr>
            <p:ph idx="1"/>
          </p:nvPr>
        </p:nvSpPr>
        <p:spPr/>
        <p:txBody>
          <a:bodyPr>
            <a:noAutofit/>
          </a:bodyPr>
          <a:lstStyle/>
          <a:p>
            <a:pPr marL="342900" indent="-342900" algn="l">
              <a:buFont typeface="Arial" panose="020B0604020202020204" pitchFamily="34" charset="0"/>
              <a:buChar char="•"/>
            </a:pPr>
            <a:r>
              <a:rPr lang="en-AU" sz="2000" dirty="0"/>
              <a:t>Investment policy traditionally </a:t>
            </a:r>
            <a:r>
              <a:rPr lang="en-AU" sz="2000" b="1" dirty="0"/>
              <a:t>conservative</a:t>
            </a:r>
            <a:r>
              <a:rPr lang="en-AU" sz="2000" dirty="0"/>
              <a:t> with term deposits and a bond portfolio (FIIG) - typically generating returns around or marginally in excess of CPI.</a:t>
            </a:r>
          </a:p>
          <a:p>
            <a:pPr marL="342900" indent="-342900" algn="l">
              <a:buFont typeface="Arial" panose="020B0604020202020204" pitchFamily="34" charset="0"/>
              <a:buChar char="•"/>
            </a:pPr>
            <a:r>
              <a:rPr lang="en-AU" sz="2000" dirty="0"/>
              <a:t>Board approved new Investment Policy in July 2024 allowing managed investments with exposure to other asset classes such as equities and property trusts, so long as the </a:t>
            </a:r>
            <a:r>
              <a:rPr lang="en-AU" sz="2000" b="1" dirty="0"/>
              <a:t>overall </a:t>
            </a:r>
            <a:r>
              <a:rPr lang="en-AU" sz="2000" dirty="0"/>
              <a:t>investment portfolio was ‘conservative’ or ‘balanced’ in its risk and return profile.</a:t>
            </a:r>
          </a:p>
          <a:p>
            <a:pPr marL="342900" indent="-342900" algn="l">
              <a:buFont typeface="Arial" panose="020B0604020202020204" pitchFamily="34" charset="0"/>
              <a:buChar char="•"/>
            </a:pPr>
            <a:r>
              <a:rPr lang="en-AU" sz="2000" dirty="0"/>
              <a:t>The Board selected Perpetual as the provider of a new managed investment fund. It is a growth fund, with an investment horizon of 10 years and a target annual average return of 3.5% above CPI.</a:t>
            </a:r>
          </a:p>
          <a:p>
            <a:pPr marL="342900" indent="-342900" algn="l">
              <a:buFont typeface="Arial" panose="020B0604020202020204" pitchFamily="34" charset="0"/>
              <a:buChar char="•"/>
            </a:pPr>
            <a:r>
              <a:rPr lang="en-AU" sz="2000" dirty="0"/>
              <a:t>The Perpetual fund was established in August 2024 with $200k from a maturing term deposit and $300k liquidated from the FIIG portfolio ($500k total).</a:t>
            </a:r>
          </a:p>
          <a:p>
            <a:pPr marL="342900" indent="-342900" algn="l">
              <a:buFont typeface="Arial" panose="020B0604020202020204" pitchFamily="34" charset="0"/>
              <a:buChar char="•"/>
            </a:pPr>
            <a:r>
              <a:rPr lang="en-AU" sz="2000" dirty="0"/>
              <a:t>The Perpetual fund comprises approximately 40% index of international equities (with an ESG profile), 30% index of Australian equities and the balance other asset classes including property funds and alternative assets.</a:t>
            </a:r>
          </a:p>
        </p:txBody>
      </p:sp>
    </p:spTree>
    <p:extLst>
      <p:ext uri="{BB962C8B-B14F-4D97-AF65-F5344CB8AC3E}">
        <p14:creationId xmlns:p14="http://schemas.microsoft.com/office/powerpoint/2010/main" val="1923224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BAFC2-76E6-EEB5-6D02-544EBF0A4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D03DF7-B018-7BD0-3CF7-3BC776D819BC}"/>
              </a:ext>
            </a:extLst>
          </p:cNvPr>
          <p:cNvSpPr>
            <a:spLocks noGrp="1"/>
          </p:cNvSpPr>
          <p:nvPr>
            <p:ph type="title"/>
          </p:nvPr>
        </p:nvSpPr>
        <p:spPr/>
        <p:txBody>
          <a:bodyPr>
            <a:normAutofit/>
          </a:bodyPr>
          <a:lstStyle/>
          <a:p>
            <a:r>
              <a:rPr lang="en-AU" sz="3600" dirty="0"/>
              <a:t>Implementation of Investment Strategy</a:t>
            </a:r>
          </a:p>
        </p:txBody>
      </p:sp>
      <p:sp>
        <p:nvSpPr>
          <p:cNvPr id="3" name="Subtitle 2">
            <a:extLst>
              <a:ext uri="{FF2B5EF4-FFF2-40B4-BE49-F238E27FC236}">
                <a16:creationId xmlns:a16="http://schemas.microsoft.com/office/drawing/2014/main" id="{CB90DCE5-0997-2174-6A37-914855233A8C}"/>
              </a:ext>
            </a:extLst>
          </p:cNvPr>
          <p:cNvSpPr>
            <a:spLocks noGrp="1"/>
          </p:cNvSpPr>
          <p:nvPr>
            <p:ph idx="1"/>
          </p:nvPr>
        </p:nvSpPr>
        <p:spPr>
          <a:xfrm>
            <a:off x="1073150" y="5482124"/>
            <a:ext cx="10515600" cy="4351338"/>
          </a:xfrm>
        </p:spPr>
        <p:txBody>
          <a:bodyPr>
            <a:normAutofit/>
          </a:bodyPr>
          <a:lstStyle/>
          <a:p>
            <a:pPr algn="l"/>
            <a:r>
              <a:rPr lang="en-AU" sz="1600" dirty="0"/>
              <a:t>Notes:</a:t>
            </a:r>
          </a:p>
          <a:p>
            <a:pPr lvl="1"/>
            <a:r>
              <a:rPr lang="en-AU" sz="1600" dirty="0"/>
              <a:t>Excludes cash on call held in cheque and online saver accounts ($120k)</a:t>
            </a:r>
          </a:p>
          <a:p>
            <a:pPr lvl="1"/>
            <a:r>
              <a:rPr lang="en-AU" sz="1600" dirty="0"/>
              <a:t>Amount held in term deposits will vary with annual cash flow cycle</a:t>
            </a:r>
          </a:p>
        </p:txBody>
      </p:sp>
      <p:graphicFrame>
        <p:nvGraphicFramePr>
          <p:cNvPr id="4" name="Table 3">
            <a:extLst>
              <a:ext uri="{FF2B5EF4-FFF2-40B4-BE49-F238E27FC236}">
                <a16:creationId xmlns:a16="http://schemas.microsoft.com/office/drawing/2014/main" id="{09825810-CCBF-71BE-F7AB-F4DA04455DB0}"/>
              </a:ext>
            </a:extLst>
          </p:cNvPr>
          <p:cNvGraphicFramePr>
            <a:graphicFrameLocks noGrp="1"/>
          </p:cNvGraphicFramePr>
          <p:nvPr/>
        </p:nvGraphicFramePr>
        <p:xfrm>
          <a:off x="1073150" y="1500537"/>
          <a:ext cx="10045700" cy="3856926"/>
        </p:xfrm>
        <a:graphic>
          <a:graphicData uri="http://schemas.openxmlformats.org/drawingml/2006/table">
            <a:tbl>
              <a:tblPr firstRow="1" firstCol="1" bandRow="1">
                <a:tableStyleId>{5C22544A-7EE6-4342-B048-85BDC9FD1C3A}</a:tableStyleId>
              </a:tblPr>
              <a:tblGrid>
                <a:gridCol w="2511425">
                  <a:extLst>
                    <a:ext uri="{9D8B030D-6E8A-4147-A177-3AD203B41FA5}">
                      <a16:colId xmlns:a16="http://schemas.microsoft.com/office/drawing/2014/main" val="182549136"/>
                    </a:ext>
                  </a:extLst>
                </a:gridCol>
                <a:gridCol w="2511425">
                  <a:extLst>
                    <a:ext uri="{9D8B030D-6E8A-4147-A177-3AD203B41FA5}">
                      <a16:colId xmlns:a16="http://schemas.microsoft.com/office/drawing/2014/main" val="1116264848"/>
                    </a:ext>
                  </a:extLst>
                </a:gridCol>
                <a:gridCol w="2511425">
                  <a:extLst>
                    <a:ext uri="{9D8B030D-6E8A-4147-A177-3AD203B41FA5}">
                      <a16:colId xmlns:a16="http://schemas.microsoft.com/office/drawing/2014/main" val="2300913807"/>
                    </a:ext>
                  </a:extLst>
                </a:gridCol>
                <a:gridCol w="2511425">
                  <a:extLst>
                    <a:ext uri="{9D8B030D-6E8A-4147-A177-3AD203B41FA5}">
                      <a16:colId xmlns:a16="http://schemas.microsoft.com/office/drawing/2014/main" val="3888063787"/>
                    </a:ext>
                  </a:extLst>
                </a:gridCol>
              </a:tblGrid>
              <a:tr h="629839">
                <a:tc gridSpan="4">
                  <a:txBody>
                    <a:bodyPr/>
                    <a:lstStyle/>
                    <a:p>
                      <a:pPr marL="0" marR="0" algn="ctr">
                        <a:lnSpc>
                          <a:spcPct val="115000"/>
                        </a:lnSpc>
                        <a:spcAft>
                          <a:spcPts val="800"/>
                        </a:spcAft>
                      </a:pPr>
                      <a:r>
                        <a:rPr lang="en-AU" sz="1800" kern="100" dirty="0">
                          <a:effectLst/>
                        </a:rPr>
                        <a:t>Investment Snapshot - 31 October 2024</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641356082"/>
                  </a:ext>
                </a:extLst>
              </a:tr>
              <a:tr h="790082">
                <a:tc>
                  <a:txBody>
                    <a:bodyPr/>
                    <a:lstStyle/>
                    <a:p>
                      <a:pPr marL="0" marR="0" algn="ctr">
                        <a:lnSpc>
                          <a:spcPct val="115000"/>
                        </a:lnSpc>
                        <a:spcAft>
                          <a:spcPts val="800"/>
                        </a:spcAft>
                      </a:pPr>
                      <a:r>
                        <a:rPr lang="en-AU" sz="1600" kern="100" dirty="0">
                          <a:effectLst/>
                        </a:rPr>
                        <a:t>Investments</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Amount</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Percentage Allocation</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Risk Characteristic</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4227650"/>
                  </a:ext>
                </a:extLst>
              </a:tr>
              <a:tr h="509657">
                <a:tc>
                  <a:txBody>
                    <a:bodyPr/>
                    <a:lstStyle/>
                    <a:p>
                      <a:pPr marL="101600" marR="0" algn="ctr">
                        <a:lnSpc>
                          <a:spcPct val="115000"/>
                        </a:lnSpc>
                        <a:spcAft>
                          <a:spcPts val="800"/>
                        </a:spcAft>
                      </a:pPr>
                      <a:r>
                        <a:rPr lang="en-AU" sz="1600" kern="100" dirty="0">
                          <a:effectLst/>
                        </a:rPr>
                        <a:t>Term Deposits</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$806k</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35.9%</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Conservative</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7776183"/>
                  </a:ext>
                </a:extLst>
              </a:tr>
              <a:tr h="489626">
                <a:tc>
                  <a:txBody>
                    <a:bodyPr/>
                    <a:lstStyle/>
                    <a:p>
                      <a:pPr marL="101600" marR="0" algn="ctr">
                        <a:lnSpc>
                          <a:spcPct val="115000"/>
                        </a:lnSpc>
                        <a:spcAft>
                          <a:spcPts val="800"/>
                        </a:spcAft>
                      </a:pPr>
                      <a:r>
                        <a:rPr lang="en-AU" sz="1600" kern="100">
                          <a:effectLst/>
                        </a:rPr>
                        <a:t>FIIG Bond Portfolio</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$931k</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41.5%</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Conservative</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4278447"/>
                  </a:ext>
                </a:extLst>
              </a:tr>
              <a:tr h="718861">
                <a:tc>
                  <a:txBody>
                    <a:bodyPr/>
                    <a:lstStyle/>
                    <a:p>
                      <a:pPr marL="101600" marR="0" algn="ctr">
                        <a:lnSpc>
                          <a:spcPct val="115000"/>
                        </a:lnSpc>
                        <a:spcAft>
                          <a:spcPts val="800"/>
                        </a:spcAft>
                      </a:pPr>
                      <a:r>
                        <a:rPr lang="en-AU" sz="1600" kern="100" dirty="0">
                          <a:effectLst/>
                        </a:rPr>
                        <a:t>Perpetual Managed Fund</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$507k</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22.6%</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Growth</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0521854"/>
                  </a:ext>
                </a:extLst>
              </a:tr>
              <a:tr h="718861">
                <a:tc>
                  <a:txBody>
                    <a:bodyPr/>
                    <a:lstStyle/>
                    <a:p>
                      <a:pPr marL="101600" marR="0" algn="ctr">
                        <a:lnSpc>
                          <a:spcPct val="115000"/>
                        </a:lnSpc>
                        <a:spcAft>
                          <a:spcPts val="800"/>
                        </a:spcAft>
                      </a:pPr>
                      <a:r>
                        <a:rPr lang="en-AU" sz="1600" kern="100" dirty="0">
                          <a:effectLst/>
                        </a:rPr>
                        <a:t>Total Investments</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$2244k</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100.0%</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AU" sz="1600" kern="100" dirty="0">
                          <a:effectLst/>
                        </a:rPr>
                        <a:t>Conservative - Balanced</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7699943"/>
                  </a:ext>
                </a:extLst>
              </a:tr>
            </a:tbl>
          </a:graphicData>
        </a:graphic>
      </p:graphicFrame>
    </p:spTree>
    <p:extLst>
      <p:ext uri="{BB962C8B-B14F-4D97-AF65-F5344CB8AC3E}">
        <p14:creationId xmlns:p14="http://schemas.microsoft.com/office/powerpoint/2010/main" val="1110946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4299-7F2D-0444-02D7-2F59AB6F2156}"/>
              </a:ext>
            </a:extLst>
          </p:cNvPr>
          <p:cNvSpPr>
            <a:spLocks noGrp="1"/>
          </p:cNvSpPr>
          <p:nvPr>
            <p:ph type="ctrTitle"/>
          </p:nvPr>
        </p:nvSpPr>
        <p:spPr/>
        <p:txBody>
          <a:bodyPr/>
          <a:lstStyle/>
          <a:p>
            <a:r>
              <a:rPr lang="en-AU" dirty="0"/>
              <a:t>Budget and Forecast</a:t>
            </a:r>
          </a:p>
        </p:txBody>
      </p:sp>
      <p:sp>
        <p:nvSpPr>
          <p:cNvPr id="5" name="Subtitle 4">
            <a:extLst>
              <a:ext uri="{FF2B5EF4-FFF2-40B4-BE49-F238E27FC236}">
                <a16:creationId xmlns:a16="http://schemas.microsoft.com/office/drawing/2014/main" id="{32AA0F47-A77A-6C9B-3F26-56078B69D11D}"/>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1694950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FE551-854E-17CC-76A6-053B3B4C8D36}"/>
              </a:ext>
            </a:extLst>
          </p:cNvPr>
          <p:cNvSpPr>
            <a:spLocks noGrp="1"/>
          </p:cNvSpPr>
          <p:nvPr>
            <p:ph type="title"/>
          </p:nvPr>
        </p:nvSpPr>
        <p:spPr/>
        <p:txBody>
          <a:bodyPr>
            <a:normAutofit/>
          </a:bodyPr>
          <a:lstStyle/>
          <a:p>
            <a:r>
              <a:rPr lang="en-US" altLang="en-US" dirty="0"/>
              <a:t>2025 BUDGET AND FORECAST</a:t>
            </a:r>
            <a:endParaRPr lang="en-AU" dirty="0"/>
          </a:p>
        </p:txBody>
      </p:sp>
      <p:sp>
        <p:nvSpPr>
          <p:cNvPr id="5" name="Content Placeholder 4">
            <a:extLst>
              <a:ext uri="{FF2B5EF4-FFF2-40B4-BE49-F238E27FC236}">
                <a16:creationId xmlns:a16="http://schemas.microsoft.com/office/drawing/2014/main" id="{CE336AB7-7CA7-A4C9-C803-8485432FCEC4}"/>
              </a:ext>
            </a:extLst>
          </p:cNvPr>
          <p:cNvSpPr>
            <a:spLocks noGrp="1"/>
          </p:cNvSpPr>
          <p:nvPr>
            <p:ph idx="1"/>
          </p:nvPr>
        </p:nvSpPr>
        <p:spPr/>
        <p:txBody>
          <a:bodyPr/>
          <a:lstStyle/>
          <a:p>
            <a:r>
              <a:rPr lang="en-AU" dirty="0"/>
              <a:t>Supporting Australian Panel and Working Group Convenors</a:t>
            </a:r>
          </a:p>
          <a:p>
            <a:pPr lvl="1"/>
            <a:r>
              <a:rPr lang="en-AU" dirty="0"/>
              <a:t>Paris was an expensive year with increased costs due to event being held around the Olympics and Paralympics</a:t>
            </a:r>
          </a:p>
          <a:p>
            <a:pPr lvl="1"/>
            <a:r>
              <a:rPr lang="en-AU" dirty="0"/>
              <a:t>Study Committee meetings to be held in the first half of 2025</a:t>
            </a:r>
          </a:p>
          <a:p>
            <a:r>
              <a:rPr lang="en-AU" dirty="0"/>
              <a:t>Running more events </a:t>
            </a:r>
          </a:p>
          <a:p>
            <a:pPr lvl="1"/>
            <a:r>
              <a:rPr lang="en-AU" dirty="0"/>
              <a:t>Power Electronics and Power System Integration Seminar  </a:t>
            </a:r>
          </a:p>
          <a:p>
            <a:pPr lvl="1"/>
            <a:r>
              <a:rPr lang="en-AU" dirty="0"/>
              <a:t>Transformer and Reactor Workshop</a:t>
            </a:r>
          </a:p>
          <a:p>
            <a:pPr lvl="1"/>
            <a:r>
              <a:rPr lang="en-AU" dirty="0"/>
              <a:t>Annual Member Dinner </a:t>
            </a:r>
          </a:p>
          <a:p>
            <a:pPr lvl="1"/>
            <a:r>
              <a:rPr lang="pt-BR" dirty="0"/>
              <a:t>CIGRE Australia Conferences 2025 – Adelaide</a:t>
            </a:r>
          </a:p>
          <a:p>
            <a:r>
              <a:rPr lang="en-AU" dirty="0"/>
              <a:t>New website</a:t>
            </a:r>
          </a:p>
          <a:p>
            <a:r>
              <a:rPr lang="en-AU" dirty="0"/>
              <a:t>Supporting NGN and WIE initiatives</a:t>
            </a:r>
          </a:p>
          <a:p>
            <a:pPr lvl="1"/>
            <a:endParaRPr lang="en-AU" dirty="0"/>
          </a:p>
        </p:txBody>
      </p:sp>
    </p:spTree>
    <p:extLst>
      <p:ext uri="{BB962C8B-B14F-4D97-AF65-F5344CB8AC3E}">
        <p14:creationId xmlns:p14="http://schemas.microsoft.com/office/powerpoint/2010/main" val="1012052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2025 BUDGET AND FORECAST</a:t>
            </a:r>
            <a:endParaRPr lang="en-AU" dirty="0"/>
          </a:p>
        </p:txBody>
      </p:sp>
      <p:sp>
        <p:nvSpPr>
          <p:cNvPr id="4" name="Content Placeholder 3">
            <a:extLst>
              <a:ext uri="{FF2B5EF4-FFF2-40B4-BE49-F238E27FC236}">
                <a16:creationId xmlns:a16="http://schemas.microsoft.com/office/drawing/2014/main" id="{927E69E0-4872-D45E-D06F-74790CDC25CA}"/>
              </a:ext>
            </a:extLst>
          </p:cNvPr>
          <p:cNvSpPr>
            <a:spLocks noGrp="1"/>
          </p:cNvSpPr>
          <p:nvPr>
            <p:ph idx="1"/>
          </p:nvPr>
        </p:nvSpPr>
        <p:spPr/>
        <p:txBody>
          <a:bodyPr/>
          <a:lstStyle/>
          <a:p>
            <a:endParaRPr lang="en-AU"/>
          </a:p>
        </p:txBody>
      </p:sp>
      <p:graphicFrame>
        <p:nvGraphicFramePr>
          <p:cNvPr id="3" name="Table 2"/>
          <p:cNvGraphicFramePr>
            <a:graphicFrameLocks noGrp="1"/>
          </p:cNvGraphicFramePr>
          <p:nvPr/>
        </p:nvGraphicFramePr>
        <p:xfrm>
          <a:off x="838200" y="1495015"/>
          <a:ext cx="10515598" cy="4351340"/>
        </p:xfrm>
        <a:graphic>
          <a:graphicData uri="http://schemas.openxmlformats.org/drawingml/2006/table">
            <a:tbl>
              <a:tblPr firstRow="1" bandRow="1">
                <a:tableStyleId>{5C22544A-7EE6-4342-B048-85BDC9FD1C3A}</a:tableStyleId>
              </a:tblPr>
              <a:tblGrid>
                <a:gridCol w="2353733">
                  <a:extLst>
                    <a:ext uri="{9D8B030D-6E8A-4147-A177-3AD203B41FA5}">
                      <a16:colId xmlns:a16="http://schemas.microsoft.com/office/drawing/2014/main" val="20000"/>
                    </a:ext>
                  </a:extLst>
                </a:gridCol>
                <a:gridCol w="1632373">
                  <a:extLst>
                    <a:ext uri="{9D8B030D-6E8A-4147-A177-3AD203B41FA5}">
                      <a16:colId xmlns:a16="http://schemas.microsoft.com/office/drawing/2014/main" val="1036780401"/>
                    </a:ext>
                  </a:extLst>
                </a:gridCol>
                <a:gridCol w="1632373">
                  <a:extLst>
                    <a:ext uri="{9D8B030D-6E8A-4147-A177-3AD203B41FA5}">
                      <a16:colId xmlns:a16="http://schemas.microsoft.com/office/drawing/2014/main" val="20001"/>
                    </a:ext>
                  </a:extLst>
                </a:gridCol>
                <a:gridCol w="1632373">
                  <a:extLst>
                    <a:ext uri="{9D8B030D-6E8A-4147-A177-3AD203B41FA5}">
                      <a16:colId xmlns:a16="http://schemas.microsoft.com/office/drawing/2014/main" val="20004"/>
                    </a:ext>
                  </a:extLst>
                </a:gridCol>
                <a:gridCol w="1632373">
                  <a:extLst>
                    <a:ext uri="{9D8B030D-6E8A-4147-A177-3AD203B41FA5}">
                      <a16:colId xmlns:a16="http://schemas.microsoft.com/office/drawing/2014/main" val="20002"/>
                    </a:ext>
                  </a:extLst>
                </a:gridCol>
                <a:gridCol w="1632373">
                  <a:extLst>
                    <a:ext uri="{9D8B030D-6E8A-4147-A177-3AD203B41FA5}">
                      <a16:colId xmlns:a16="http://schemas.microsoft.com/office/drawing/2014/main" val="20003"/>
                    </a:ext>
                  </a:extLst>
                </a:gridCol>
              </a:tblGrid>
              <a:tr h="8702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800" u="none" strike="noStrike" cap="none" normalizeH="0" baseline="0" dirty="0">
                          <a:ln>
                            <a:noFill/>
                          </a:ln>
                          <a:effectLst/>
                          <a:latin typeface="+mn-lt"/>
                        </a:rPr>
                        <a:t>Year</a:t>
                      </a:r>
                      <a:endParaRPr kumimoji="0" lang="en-AU" sz="1800" b="1" i="0" u="none" strike="noStrike" cap="none" normalizeH="0" baseline="0" dirty="0">
                        <a:ln>
                          <a:noFill/>
                        </a:ln>
                        <a:solidFill>
                          <a:schemeClr val="tx1"/>
                        </a:solidFill>
                        <a:effectLst/>
                        <a:latin typeface="+mn-lt"/>
                        <a:cs typeface="Arial" charset="0"/>
                      </a:endParaRPr>
                    </a:p>
                  </a:txBody>
                  <a:tcPr marL="68570" marR="68570" marT="34271" marB="3427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AU" sz="1800" u="none" strike="noStrike" cap="none" normalizeH="0" baseline="0" dirty="0">
                          <a:ln>
                            <a:noFill/>
                          </a:ln>
                          <a:effectLst/>
                          <a:latin typeface="+mn-lt"/>
                        </a:rPr>
                        <a:t>Actual 2023</a:t>
                      </a:r>
                      <a:endParaRPr kumimoji="0" lang="en-AU" sz="1800" b="1" i="0" u="none" strike="noStrike" cap="none" normalizeH="0" baseline="0" dirty="0">
                        <a:ln>
                          <a:noFill/>
                        </a:ln>
                        <a:solidFill>
                          <a:schemeClr val="tx1"/>
                        </a:solidFill>
                        <a:effectLst/>
                        <a:latin typeface="+mn-lt"/>
                        <a:cs typeface="Arial" charset="0"/>
                      </a:endParaRPr>
                    </a:p>
                  </a:txBody>
                  <a:tcPr marL="66942" marR="66942" marT="34292" marB="34292"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800" u="none" strike="noStrike" cap="none" normalizeH="0" baseline="0" dirty="0">
                          <a:ln>
                            <a:noFill/>
                          </a:ln>
                          <a:effectLst/>
                          <a:latin typeface="+mn-lt"/>
                        </a:rPr>
                        <a:t>Actual 2024</a:t>
                      </a:r>
                      <a:endParaRPr kumimoji="0" lang="en-AU" sz="1800" b="1" i="0" u="none" strike="noStrike" cap="none" normalizeH="0" baseline="0" dirty="0">
                        <a:ln>
                          <a:noFill/>
                        </a:ln>
                        <a:solidFill>
                          <a:schemeClr val="tx1"/>
                        </a:solidFill>
                        <a:effectLst/>
                        <a:latin typeface="+mn-lt"/>
                        <a:cs typeface="Arial" charset="0"/>
                      </a:endParaRPr>
                    </a:p>
                  </a:txBody>
                  <a:tcPr marL="66942" marR="66942" marT="34292" marB="34292"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800" u="none" strike="noStrike" kern="1200" cap="none" normalizeH="0" baseline="0" dirty="0">
                          <a:ln>
                            <a:noFill/>
                          </a:ln>
                          <a:effectLst/>
                          <a:latin typeface="+mn-lt"/>
                        </a:rPr>
                        <a:t>Budget 2025</a:t>
                      </a:r>
                      <a:endParaRPr kumimoji="0" lang="en-AU" sz="1800" b="1" i="0" u="none" strike="noStrike" kern="1200" cap="none" normalizeH="0" baseline="0" dirty="0">
                        <a:ln>
                          <a:noFill/>
                        </a:ln>
                        <a:solidFill>
                          <a:schemeClr val="tx1"/>
                        </a:solidFill>
                        <a:effectLst/>
                        <a:latin typeface="+mn-lt"/>
                        <a:ea typeface="+mn-ea"/>
                        <a:cs typeface="Arial" charset="0"/>
                      </a:endParaRPr>
                    </a:p>
                  </a:txBody>
                  <a:tcPr marL="66942" marR="66942" marT="34292" marB="34292"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800" u="none" strike="noStrike" kern="1200" cap="none" normalizeH="0" baseline="0" dirty="0">
                          <a:ln>
                            <a:noFill/>
                          </a:ln>
                          <a:effectLst/>
                          <a:latin typeface="+mn-lt"/>
                        </a:rPr>
                        <a:t>Forecast 2026</a:t>
                      </a:r>
                      <a:endParaRPr kumimoji="0" lang="en-AU" sz="1800" b="1" i="0" u="none" strike="noStrike" kern="1200" cap="none" normalizeH="0" baseline="0" dirty="0">
                        <a:ln>
                          <a:noFill/>
                        </a:ln>
                        <a:solidFill>
                          <a:schemeClr val="tx1"/>
                        </a:solidFill>
                        <a:effectLst/>
                        <a:latin typeface="+mn-lt"/>
                        <a:ea typeface="+mn-ea"/>
                        <a:cs typeface="Arial" charset="0"/>
                      </a:endParaRPr>
                    </a:p>
                  </a:txBody>
                  <a:tcPr marL="66942" marR="66942" marT="34292" marB="34292"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800" u="none" strike="noStrike" cap="none" normalizeH="0" baseline="0" dirty="0">
                          <a:ln>
                            <a:noFill/>
                          </a:ln>
                          <a:effectLst/>
                          <a:latin typeface="+mn-lt"/>
                        </a:rPr>
                        <a:t>Forecast 2027</a:t>
                      </a:r>
                      <a:endParaRPr kumimoji="0" lang="en-AU" sz="1800" b="1" i="0" u="none" strike="noStrike" cap="none" normalizeH="0" baseline="0" dirty="0">
                        <a:ln>
                          <a:noFill/>
                        </a:ln>
                        <a:solidFill>
                          <a:schemeClr val="tx1"/>
                        </a:solidFill>
                        <a:effectLst/>
                        <a:latin typeface="+mn-lt"/>
                        <a:cs typeface="Arial" charset="0"/>
                      </a:endParaRPr>
                    </a:p>
                  </a:txBody>
                  <a:tcPr marL="66942" marR="66942" marT="34292" marB="34292" anchor="ctr" horzOverflow="overflow"/>
                </a:tc>
                <a:extLst>
                  <a:ext uri="{0D108BD9-81ED-4DB2-BD59-A6C34878D82A}">
                    <a16:rowId xmlns:a16="http://schemas.microsoft.com/office/drawing/2014/main" val="10000"/>
                  </a:ext>
                </a:extLst>
              </a:tr>
              <a:tr h="8702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kern="1200" cap="none" normalizeH="0" baseline="0" dirty="0">
                          <a:ln>
                            <a:noFill/>
                          </a:ln>
                          <a:effectLst/>
                          <a:latin typeface="+mn-lt"/>
                        </a:rPr>
                        <a:t>Total Revenue</a:t>
                      </a:r>
                      <a:endParaRPr kumimoji="0" lang="en-AU" sz="1600" u="none" strike="noStrike" kern="1200" cap="none" normalizeH="0" baseline="0" dirty="0">
                        <a:ln>
                          <a:noFill/>
                        </a:ln>
                        <a:solidFill>
                          <a:schemeClr val="tx1"/>
                        </a:solidFill>
                        <a:effectLst/>
                        <a:latin typeface="+mn-lt"/>
                        <a:ea typeface="+mn-ea"/>
                        <a:cs typeface="Arial" panose="020B0604020202020204" pitchFamily="34" charset="0"/>
                      </a:endParaRPr>
                    </a:p>
                  </a:txBody>
                  <a:tcPr marL="68570" marR="68570" marT="34271" marB="3427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600" b="0" i="0" u="none" strike="noStrike" kern="1200" cap="none" normalizeH="0" baseline="0" dirty="0">
                          <a:ln>
                            <a:noFill/>
                          </a:ln>
                          <a:solidFill>
                            <a:schemeClr val="tx1"/>
                          </a:solidFill>
                          <a:effectLst/>
                          <a:latin typeface="+mn-lt"/>
                          <a:ea typeface="+mn-ea"/>
                          <a:cs typeface="Arial" charset="0"/>
                        </a:rPr>
                        <a:t>$772,243</a:t>
                      </a:r>
                    </a:p>
                  </a:txBody>
                  <a:tcPr marL="9525" marR="9525" marT="9525" marB="0" anchor="ct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600" b="0" u="none" strike="noStrike" kern="1200" cap="none" normalizeH="0" baseline="0" dirty="0">
                          <a:ln>
                            <a:noFill/>
                          </a:ln>
                          <a:solidFill>
                            <a:schemeClr val="tx1"/>
                          </a:solidFill>
                          <a:effectLst/>
                          <a:latin typeface="+mn-lt"/>
                        </a:rPr>
                        <a:t>$ 3,614,533</a:t>
                      </a:r>
                      <a:endParaRPr kumimoji="0" lang="en-AU" sz="1600" b="0" i="0" u="none" strike="noStrike" kern="1200" cap="none" normalizeH="0" baseline="0" dirty="0">
                        <a:ln>
                          <a:noFill/>
                        </a:ln>
                        <a:solidFill>
                          <a:schemeClr val="tx1"/>
                        </a:solidFill>
                        <a:effectLst/>
                        <a:latin typeface="+mn-lt"/>
                        <a:ea typeface="+mn-ea"/>
                        <a:cs typeface="Arial" charset="0"/>
                      </a:endParaRPr>
                    </a:p>
                  </a:txBody>
                  <a:tcPr marL="9525" marR="9525" marT="9525" marB="0" anchor="ct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1600" b="0" u="none" strike="noStrike" kern="1200" cap="none" normalizeH="0" baseline="0" dirty="0">
                          <a:ln>
                            <a:noFill/>
                          </a:ln>
                          <a:solidFill>
                            <a:schemeClr val="tx1"/>
                          </a:solidFill>
                          <a:effectLst/>
                          <a:latin typeface="+mn-lt"/>
                        </a:rPr>
                        <a:t>$1,006,425</a:t>
                      </a:r>
                      <a:endParaRPr kumimoji="0" lang="en-AU" sz="1600" b="0" i="0" u="none" strike="noStrike" kern="1200" cap="none" normalizeH="0" baseline="0" dirty="0">
                        <a:ln>
                          <a:noFill/>
                        </a:ln>
                        <a:solidFill>
                          <a:schemeClr val="tx1"/>
                        </a:solidFill>
                        <a:effectLst/>
                        <a:latin typeface="+mn-lt"/>
                        <a:ea typeface="+mn-ea"/>
                        <a:cs typeface="Arial" charset="0"/>
                      </a:endParaRPr>
                    </a:p>
                  </a:txBody>
                  <a:tcPr marL="66942" marR="66942" marT="34292" marB="34292"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AU" sz="1600" b="0" u="none" strike="noStrike" kern="1200" baseline="0" dirty="0">
                          <a:solidFill>
                            <a:schemeClr val="tx1"/>
                          </a:solidFill>
                          <a:latin typeface="+mn-lt"/>
                        </a:rPr>
                        <a:t>$2,013,574</a:t>
                      </a:r>
                      <a:endParaRPr kumimoji="0" lang="en-AU" sz="1600" b="0" i="0" u="none" strike="noStrike" cap="none" normalizeH="0" baseline="0" dirty="0">
                        <a:ln>
                          <a:noFill/>
                        </a:ln>
                        <a:solidFill>
                          <a:schemeClr val="tx1"/>
                        </a:solidFill>
                        <a:effectLst/>
                        <a:latin typeface="+mn-lt"/>
                        <a:cs typeface="Arial" charset="0"/>
                      </a:endParaRPr>
                    </a:p>
                  </a:txBody>
                  <a:tcPr marL="66942" marR="66942" marT="34292" marB="34292"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AU" sz="1600" b="0" u="none" strike="noStrike" kern="1200" baseline="0" dirty="0">
                          <a:solidFill>
                            <a:schemeClr val="tx1"/>
                          </a:solidFill>
                          <a:latin typeface="+mn-lt"/>
                        </a:rPr>
                        <a:t>$1,136,220</a:t>
                      </a:r>
                      <a:endParaRPr kumimoji="0" lang="en-AU" sz="1600" b="0" i="0" u="none" strike="noStrike" cap="none" normalizeH="0" baseline="0" dirty="0">
                        <a:ln>
                          <a:noFill/>
                        </a:ln>
                        <a:solidFill>
                          <a:schemeClr val="tx1"/>
                        </a:solidFill>
                        <a:effectLst/>
                        <a:latin typeface="+mn-lt"/>
                        <a:cs typeface="Arial" charset="0"/>
                      </a:endParaRPr>
                    </a:p>
                  </a:txBody>
                  <a:tcPr marL="66942" marR="66942" marT="34292" marB="34292" anchor="ctr" horzOverflow="overflow"/>
                </a:tc>
                <a:extLst>
                  <a:ext uri="{0D108BD9-81ED-4DB2-BD59-A6C34878D82A}">
                    <a16:rowId xmlns:a16="http://schemas.microsoft.com/office/drawing/2014/main" val="10001"/>
                  </a:ext>
                </a:extLst>
              </a:tr>
              <a:tr h="8702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latin typeface="+mn-lt"/>
                        </a:rPr>
                        <a:t>Total Expenses</a:t>
                      </a:r>
                      <a:endParaRPr kumimoji="0" lang="en-AU" sz="1600" b="0" i="1" u="none" strike="noStrike" cap="none" normalizeH="0" baseline="0" dirty="0">
                        <a:ln>
                          <a:noFill/>
                        </a:ln>
                        <a:solidFill>
                          <a:srgbClr val="009900"/>
                        </a:solidFill>
                        <a:effectLst/>
                        <a:latin typeface="+mn-lt"/>
                        <a:cs typeface="Arial" panose="020B0604020202020204" pitchFamily="34" charset="0"/>
                      </a:endParaRPr>
                    </a:p>
                  </a:txBody>
                  <a:tcPr marL="68570" marR="68570" marT="34271" marB="34271" anchor="ctr" horzOverflow="overflow"/>
                </a:tc>
                <a:tc>
                  <a:txBody>
                    <a:bodyPr/>
                    <a:lstStyle/>
                    <a:p>
                      <a:pPr algn="ctr" fontAlgn="b"/>
                      <a:r>
                        <a:rPr lang="en-AU" sz="1600" b="0" i="0" u="none" strike="noStrike" baseline="0" dirty="0">
                          <a:solidFill>
                            <a:srgbClr val="000000"/>
                          </a:solidFill>
                          <a:effectLst/>
                          <a:latin typeface="+mn-lt"/>
                        </a:rPr>
                        <a:t>$</a:t>
                      </a:r>
                      <a:r>
                        <a:rPr kumimoji="0" lang="en-AU" sz="1600" b="0" i="0" u="none" strike="noStrike" kern="1200" cap="none" normalizeH="0" baseline="0" dirty="0">
                          <a:ln>
                            <a:noFill/>
                          </a:ln>
                          <a:solidFill>
                            <a:schemeClr val="tx1"/>
                          </a:solidFill>
                          <a:effectLst/>
                          <a:latin typeface="+mn-lt"/>
                          <a:ea typeface="+mn-ea"/>
                          <a:cs typeface="Arial" charset="0"/>
                        </a:rPr>
                        <a:t>943,006</a:t>
                      </a:r>
                    </a:p>
                  </a:txBody>
                  <a:tcPr marL="9525" marR="9525" marT="9525" marB="0" anchor="ctr"/>
                </a:tc>
                <a:tc>
                  <a:txBody>
                    <a:bodyPr/>
                    <a:lstStyle/>
                    <a:p>
                      <a:pPr algn="ctr" fontAlgn="b"/>
                      <a:r>
                        <a:rPr lang="en-AU" sz="1600" b="0" u="none" strike="noStrike" kern="1200" baseline="0" dirty="0">
                          <a:solidFill>
                            <a:schemeClr val="tx1"/>
                          </a:solidFill>
                          <a:latin typeface="+mn-lt"/>
                        </a:rPr>
                        <a:t>$3,158,554</a:t>
                      </a:r>
                      <a:endParaRPr lang="en-AU" sz="1600" b="0" i="0" u="none" strike="noStrike" baseline="0" dirty="0">
                        <a:solidFill>
                          <a:srgbClr val="000000"/>
                        </a:solidFill>
                        <a:effectLst/>
                        <a:latin typeface="+mn-lt"/>
                      </a:endParaRPr>
                    </a:p>
                  </a:txBody>
                  <a:tcPr marL="9525" marR="9525" marT="9525" marB="0" anchor="ct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AU" sz="1600" b="0" u="none" strike="noStrike" kern="1200" baseline="0" dirty="0">
                          <a:solidFill>
                            <a:schemeClr val="tx1"/>
                          </a:solidFill>
                          <a:latin typeface="+mn-lt"/>
                        </a:rPr>
                        <a:t>$1,115,696</a:t>
                      </a:r>
                      <a:endParaRPr kumimoji="0" lang="en-AU" sz="1600" b="0" i="0" u="none" strike="noStrike" kern="1200" cap="none" normalizeH="0" baseline="0" dirty="0">
                        <a:ln>
                          <a:noFill/>
                        </a:ln>
                        <a:solidFill>
                          <a:schemeClr val="tx1"/>
                        </a:solidFill>
                        <a:effectLst/>
                        <a:latin typeface="+mn-lt"/>
                        <a:ea typeface="+mn-ea"/>
                        <a:cs typeface="Arial" charset="0"/>
                      </a:endParaRPr>
                    </a:p>
                  </a:txBody>
                  <a:tcPr marL="66942" marR="66942" marT="34292" marB="34292"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AU" sz="1600" b="0" u="none" strike="noStrike" kern="1200" baseline="0" dirty="0">
                          <a:solidFill>
                            <a:schemeClr val="tx1"/>
                          </a:solidFill>
                          <a:latin typeface="+mn-lt"/>
                        </a:rPr>
                        <a:t>$1,868,576</a:t>
                      </a:r>
                      <a:endParaRPr kumimoji="0" lang="en-AU" sz="1600" b="0" i="0" u="none" strike="noStrike" kern="1200" cap="none" normalizeH="0" baseline="0" dirty="0">
                        <a:ln>
                          <a:noFill/>
                        </a:ln>
                        <a:solidFill>
                          <a:schemeClr val="tx1"/>
                        </a:solidFill>
                        <a:effectLst/>
                        <a:latin typeface="+mn-lt"/>
                        <a:ea typeface="+mn-ea"/>
                        <a:cs typeface="Arial" charset="0"/>
                      </a:endParaRPr>
                    </a:p>
                  </a:txBody>
                  <a:tcPr marL="66942" marR="66942" marT="34292" marB="34292"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AU" sz="1600" b="0" u="none" strike="noStrike" kern="1200" baseline="0" dirty="0">
                          <a:solidFill>
                            <a:schemeClr val="tx1"/>
                          </a:solidFill>
                          <a:latin typeface="+mn-lt"/>
                        </a:rPr>
                        <a:t>$1,167,656</a:t>
                      </a:r>
                      <a:endParaRPr kumimoji="0" lang="en-AU" sz="1600" b="0" i="0" u="none" strike="noStrike" kern="1200" cap="none" normalizeH="0" baseline="0" dirty="0">
                        <a:ln>
                          <a:noFill/>
                        </a:ln>
                        <a:solidFill>
                          <a:schemeClr val="tx1"/>
                        </a:solidFill>
                        <a:effectLst/>
                        <a:latin typeface="+mn-lt"/>
                        <a:ea typeface="+mn-ea"/>
                        <a:cs typeface="Arial" charset="0"/>
                      </a:endParaRPr>
                    </a:p>
                  </a:txBody>
                  <a:tcPr marL="66942" marR="66942" marT="34292" marB="34292" anchor="ctr" horzOverflow="overflow"/>
                </a:tc>
                <a:extLst>
                  <a:ext uri="{0D108BD9-81ED-4DB2-BD59-A6C34878D82A}">
                    <a16:rowId xmlns:a16="http://schemas.microsoft.com/office/drawing/2014/main" val="10002"/>
                  </a:ext>
                </a:extLst>
              </a:tr>
              <a:tr h="870268">
                <a:tc>
                  <a:txBody>
                    <a:bodyPr/>
                    <a:lstStyle/>
                    <a:p>
                      <a:pPr algn="ctr"/>
                      <a:r>
                        <a:rPr lang="en-AU" sz="1600" dirty="0">
                          <a:latin typeface="+mn-lt"/>
                        </a:rPr>
                        <a:t>Operating</a:t>
                      </a:r>
                      <a:r>
                        <a:rPr lang="en-AU" sz="1600" baseline="0" dirty="0">
                          <a:latin typeface="+mn-lt"/>
                        </a:rPr>
                        <a:t> Surplus</a:t>
                      </a:r>
                      <a:endParaRPr lang="en-AU" sz="1600" dirty="0">
                        <a:latin typeface="+mn-lt"/>
                        <a:cs typeface="Arial" panose="020B0604020202020204" pitchFamily="34" charset="0"/>
                      </a:endParaRPr>
                    </a:p>
                  </a:txBody>
                  <a:tcPr marL="68580" marR="68580" marT="34290" marB="34290" anchor="ct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AU" sz="1600" b="0" u="none" strike="noStrike" kern="1200" baseline="0" dirty="0">
                          <a:solidFill>
                            <a:srgbClr val="FF0000"/>
                          </a:solidFill>
                          <a:latin typeface="+mn-lt"/>
                          <a:ea typeface="+mn-ea"/>
                          <a:cs typeface="+mn-cs"/>
                        </a:rPr>
                        <a:t>-$170,763</a:t>
                      </a:r>
                    </a:p>
                  </a:txBody>
                  <a:tcPr marL="9525" marR="9525" marT="9525" marB="0" anchor="ctr"/>
                </a:tc>
                <a:tc>
                  <a:txBody>
                    <a:bodyPr/>
                    <a:lstStyle/>
                    <a:p>
                      <a:pPr algn="ctr" fontAlgn="b"/>
                      <a:r>
                        <a:rPr lang="en-AU" sz="1600" b="0" u="none" strike="noStrike" kern="1200" baseline="0" dirty="0">
                          <a:solidFill>
                            <a:schemeClr val="tx1"/>
                          </a:solidFill>
                          <a:latin typeface="+mn-lt"/>
                        </a:rPr>
                        <a:t>$ 455,979</a:t>
                      </a:r>
                      <a:endParaRPr lang="en-AU" sz="1600" b="0" i="0" u="none" strike="noStrike" baseline="0" dirty="0">
                        <a:solidFill>
                          <a:srgbClr val="000000"/>
                        </a:solidFill>
                        <a:effectLst/>
                        <a:latin typeface="+mn-lt"/>
                      </a:endParaRPr>
                    </a:p>
                  </a:txBody>
                  <a:tcPr marL="9525" marR="9525" marT="9525" marB="0" anchor="ct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AU" sz="1600" b="0" u="none" strike="noStrike" kern="1200" baseline="0" dirty="0">
                          <a:solidFill>
                            <a:srgbClr val="FF0000"/>
                          </a:solidFill>
                          <a:latin typeface="+mn-lt"/>
                        </a:rPr>
                        <a:t>-$ 109,271</a:t>
                      </a:r>
                      <a:endParaRPr kumimoji="0" lang="en-AU" sz="1600" b="0" i="0" u="none" strike="noStrike" kern="1200" cap="none" normalizeH="0" baseline="0" dirty="0">
                        <a:ln>
                          <a:noFill/>
                        </a:ln>
                        <a:solidFill>
                          <a:srgbClr val="FF0000"/>
                        </a:solidFill>
                        <a:effectLst/>
                        <a:latin typeface="+mn-lt"/>
                        <a:ea typeface="+mn-ea"/>
                        <a:cs typeface="Arial" charset="0"/>
                      </a:endParaRPr>
                    </a:p>
                  </a:txBody>
                  <a:tcPr marL="66942" marR="66942" marT="34292" marB="34292"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AU" sz="1600" b="0" u="none" strike="noStrike" kern="1200" baseline="0" dirty="0">
                          <a:solidFill>
                            <a:schemeClr val="tx1"/>
                          </a:solidFill>
                          <a:latin typeface="+mn-lt"/>
                        </a:rPr>
                        <a:t>$ 144,998</a:t>
                      </a:r>
                      <a:endParaRPr kumimoji="0" lang="en-AU" sz="1600" b="0" i="0" u="none" strike="noStrike" kern="1200" cap="none" normalizeH="0" baseline="0" dirty="0">
                        <a:ln>
                          <a:noFill/>
                        </a:ln>
                        <a:solidFill>
                          <a:schemeClr val="tx1"/>
                        </a:solidFill>
                        <a:effectLst/>
                        <a:latin typeface="+mn-lt"/>
                        <a:ea typeface="+mn-ea"/>
                        <a:cs typeface="Arial" charset="0"/>
                      </a:endParaRPr>
                    </a:p>
                  </a:txBody>
                  <a:tcPr marL="66942" marR="66942" marT="34292" marB="34292"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AU" sz="1600" b="0" u="none" strike="noStrike" kern="1200" baseline="0" dirty="0">
                          <a:solidFill>
                            <a:srgbClr val="FF0000"/>
                          </a:solidFill>
                          <a:latin typeface="+mn-lt"/>
                        </a:rPr>
                        <a:t>-$ 31,436</a:t>
                      </a:r>
                      <a:endParaRPr kumimoji="0" lang="en-AU" sz="1600" b="0" i="0" u="none" strike="noStrike" kern="1200" cap="none" normalizeH="0" baseline="0" dirty="0">
                        <a:ln>
                          <a:noFill/>
                        </a:ln>
                        <a:solidFill>
                          <a:srgbClr val="FF0000"/>
                        </a:solidFill>
                        <a:effectLst/>
                        <a:latin typeface="+mn-lt"/>
                        <a:ea typeface="+mn-ea"/>
                        <a:cs typeface="Arial" charset="0"/>
                      </a:endParaRPr>
                    </a:p>
                  </a:txBody>
                  <a:tcPr marL="66942" marR="66942" marT="34292" marB="34292" anchor="ctr" horzOverflow="overflow"/>
                </a:tc>
                <a:extLst>
                  <a:ext uri="{0D108BD9-81ED-4DB2-BD59-A6C34878D82A}">
                    <a16:rowId xmlns:a16="http://schemas.microsoft.com/office/drawing/2014/main" val="10003"/>
                  </a:ext>
                </a:extLst>
              </a:tr>
              <a:tr h="8702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cap="none" normalizeH="0" baseline="0" dirty="0">
                          <a:ln>
                            <a:noFill/>
                          </a:ln>
                          <a:effectLst/>
                          <a:latin typeface="+mn-lt"/>
                        </a:rPr>
                        <a:t>Equity as at 30 June</a:t>
                      </a:r>
                      <a:endParaRPr kumimoji="0" lang="en-AU" sz="1600" b="1" i="0" u="none" strike="noStrike" cap="none" normalizeH="0" baseline="0" dirty="0">
                        <a:ln>
                          <a:noFill/>
                        </a:ln>
                        <a:solidFill>
                          <a:schemeClr val="tx1"/>
                        </a:solidFill>
                        <a:effectLst/>
                        <a:latin typeface="+mn-lt"/>
                        <a:cs typeface="Arial" charset="0"/>
                      </a:endParaRPr>
                    </a:p>
                  </a:txBody>
                  <a:tcPr marL="68580" marR="68580" marT="34290" marB="34290" anchor="ct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AU" sz="1600" u="none" strike="noStrike" kern="1200" cap="none" normalizeH="0" baseline="0" dirty="0">
                          <a:ln>
                            <a:noFill/>
                          </a:ln>
                          <a:solidFill>
                            <a:schemeClr val="tx1"/>
                          </a:solidFill>
                          <a:effectLst/>
                          <a:latin typeface="+mn-lt"/>
                          <a:ea typeface="+mn-ea"/>
                          <a:cs typeface="+mn-cs"/>
                        </a:rPr>
                        <a:t>$1,843,689</a:t>
                      </a:r>
                    </a:p>
                  </a:txBody>
                  <a:tcPr marL="66942" marR="66942" marT="34292" marB="34292"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AU" sz="1600" u="none" strike="noStrike" kern="1200" cap="none" normalizeH="0" baseline="0" dirty="0">
                          <a:ln>
                            <a:noFill/>
                          </a:ln>
                          <a:solidFill>
                            <a:schemeClr val="tx1"/>
                          </a:solidFill>
                          <a:effectLst/>
                          <a:latin typeface="+mn-lt"/>
                        </a:rPr>
                        <a:t>$ 2,299,668</a:t>
                      </a:r>
                      <a:endParaRPr kumimoji="0" lang="en-AU" sz="1600" u="none" strike="noStrike" kern="1200" cap="none" normalizeH="0" baseline="0" dirty="0">
                        <a:ln>
                          <a:noFill/>
                        </a:ln>
                        <a:solidFill>
                          <a:schemeClr val="tx1"/>
                        </a:solidFill>
                        <a:effectLst/>
                        <a:latin typeface="+mn-lt"/>
                        <a:ea typeface="+mn-ea"/>
                        <a:cs typeface="+mn-cs"/>
                      </a:endParaRPr>
                    </a:p>
                  </a:txBody>
                  <a:tcPr marL="66942" marR="66942" marT="34292" marB="34292"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AU" sz="1600" u="none" strike="noStrike" kern="1200" cap="none" normalizeH="0" baseline="0" dirty="0">
                          <a:ln>
                            <a:noFill/>
                          </a:ln>
                          <a:solidFill>
                            <a:schemeClr val="tx1"/>
                          </a:solidFill>
                          <a:effectLst/>
                          <a:latin typeface="+mn-lt"/>
                        </a:rPr>
                        <a:t>$ 2,190,397</a:t>
                      </a:r>
                      <a:endParaRPr kumimoji="0" lang="en-AU" sz="1600" u="none" strike="noStrike" kern="1200" cap="none" normalizeH="0" baseline="0" dirty="0">
                        <a:ln>
                          <a:noFill/>
                        </a:ln>
                        <a:solidFill>
                          <a:schemeClr val="tx1"/>
                        </a:solidFill>
                        <a:effectLst/>
                        <a:latin typeface="+mn-lt"/>
                        <a:ea typeface="+mn-ea"/>
                        <a:cs typeface="+mn-cs"/>
                      </a:endParaRPr>
                    </a:p>
                  </a:txBody>
                  <a:tcPr marL="66942" marR="66942" marT="34292" marB="34292"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AU" sz="1600" u="none" strike="noStrike" kern="1200" cap="none" normalizeH="0" baseline="0" dirty="0">
                          <a:ln>
                            <a:noFill/>
                          </a:ln>
                          <a:solidFill>
                            <a:schemeClr val="tx1"/>
                          </a:solidFill>
                          <a:effectLst/>
                          <a:latin typeface="+mn-lt"/>
                        </a:rPr>
                        <a:t>$2,335,395</a:t>
                      </a:r>
                      <a:endParaRPr kumimoji="0" lang="en-AU" sz="1600" u="none" strike="noStrike" kern="1200" cap="none" normalizeH="0" baseline="0" dirty="0">
                        <a:ln>
                          <a:noFill/>
                        </a:ln>
                        <a:solidFill>
                          <a:schemeClr val="tx1"/>
                        </a:solidFill>
                        <a:effectLst/>
                        <a:latin typeface="+mn-lt"/>
                        <a:ea typeface="+mn-ea"/>
                        <a:cs typeface="+mn-cs"/>
                      </a:endParaRPr>
                    </a:p>
                  </a:txBody>
                  <a:tcPr marL="66942" marR="66942" marT="34292" marB="34292"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AU" sz="1600" u="none" strike="noStrike" kern="1200" cap="none" normalizeH="0" baseline="0" dirty="0">
                          <a:ln>
                            <a:noFill/>
                          </a:ln>
                          <a:solidFill>
                            <a:schemeClr val="tx1"/>
                          </a:solidFill>
                          <a:effectLst/>
                          <a:latin typeface="+mn-lt"/>
                        </a:rPr>
                        <a:t>$2,303,959</a:t>
                      </a:r>
                    </a:p>
                  </a:txBody>
                  <a:tcPr marL="66942" marR="66942" marT="34292" marB="34292" anchor="ctr" horzOverflow="overflow"/>
                </a:tc>
                <a:extLst>
                  <a:ext uri="{0D108BD9-81ED-4DB2-BD59-A6C34878D82A}">
                    <a16:rowId xmlns:a16="http://schemas.microsoft.com/office/drawing/2014/main" val="3260586882"/>
                  </a:ext>
                </a:extLst>
              </a:tr>
            </a:tbl>
          </a:graphicData>
        </a:graphic>
      </p:graphicFrame>
    </p:spTree>
    <p:extLst>
      <p:ext uri="{BB962C8B-B14F-4D97-AF65-F5344CB8AC3E}">
        <p14:creationId xmlns:p14="http://schemas.microsoft.com/office/powerpoint/2010/main" val="1856144128"/>
      </p:ext>
    </p:extLst>
  </p:cSld>
  <p:clrMapOvr>
    <a:masterClrMapping/>
  </p:clrMapOvr>
  <mc:AlternateContent xmlns:mc="http://schemas.openxmlformats.org/markup-compatibility/2006" xmlns:p14="http://schemas.microsoft.com/office/powerpoint/2010/main">
    <mc:Choice Requires="p14">
      <p:transition spd="slow" p14:dur="2000" advTm="74505"/>
    </mc:Choice>
    <mc:Fallback xmlns="">
      <p:transition spd="slow" advTm="7450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D4ECC-C740-E62A-91A2-F27978282D5B}"/>
              </a:ext>
            </a:extLst>
          </p:cNvPr>
          <p:cNvSpPr>
            <a:spLocks noGrp="1"/>
          </p:cNvSpPr>
          <p:nvPr>
            <p:ph type="title"/>
          </p:nvPr>
        </p:nvSpPr>
        <p:spPr/>
        <p:txBody>
          <a:bodyPr/>
          <a:lstStyle/>
          <a:p>
            <a:r>
              <a:rPr lang="en-AU" dirty="0"/>
              <a:t>2025 Membership Fees </a:t>
            </a:r>
          </a:p>
        </p:txBody>
      </p:sp>
      <p:sp>
        <p:nvSpPr>
          <p:cNvPr id="3" name="Content Placeholder 2">
            <a:extLst>
              <a:ext uri="{FF2B5EF4-FFF2-40B4-BE49-F238E27FC236}">
                <a16:creationId xmlns:a16="http://schemas.microsoft.com/office/drawing/2014/main" id="{3A90E2A6-CA94-626F-0845-87B0D3C4B0DF}"/>
              </a:ext>
            </a:extLst>
          </p:cNvPr>
          <p:cNvSpPr>
            <a:spLocks noGrp="1"/>
          </p:cNvSpPr>
          <p:nvPr>
            <p:ph idx="1"/>
          </p:nvPr>
        </p:nvSpPr>
        <p:spPr/>
        <p:txBody>
          <a:bodyPr/>
          <a:lstStyle/>
          <a:p>
            <a:endParaRPr lang="en-AU"/>
          </a:p>
        </p:txBody>
      </p:sp>
      <p:graphicFrame>
        <p:nvGraphicFramePr>
          <p:cNvPr id="10" name="Table 9">
            <a:extLst>
              <a:ext uri="{FF2B5EF4-FFF2-40B4-BE49-F238E27FC236}">
                <a16:creationId xmlns:a16="http://schemas.microsoft.com/office/drawing/2014/main" id="{44D78646-31B4-6A2F-F25B-635F25453A38}"/>
              </a:ext>
            </a:extLst>
          </p:cNvPr>
          <p:cNvGraphicFramePr>
            <a:graphicFrameLocks noGrp="1"/>
          </p:cNvGraphicFramePr>
          <p:nvPr/>
        </p:nvGraphicFramePr>
        <p:xfrm>
          <a:off x="890016" y="1511284"/>
          <a:ext cx="10411968" cy="3941631"/>
        </p:xfrm>
        <a:graphic>
          <a:graphicData uri="http://schemas.openxmlformats.org/drawingml/2006/table">
            <a:tbl>
              <a:tblPr firstRow="1" bandRow="1">
                <a:tableStyleId>{5C22544A-7EE6-4342-B048-85BDC9FD1C3A}</a:tableStyleId>
              </a:tblPr>
              <a:tblGrid>
                <a:gridCol w="2602992">
                  <a:extLst>
                    <a:ext uri="{9D8B030D-6E8A-4147-A177-3AD203B41FA5}">
                      <a16:colId xmlns:a16="http://schemas.microsoft.com/office/drawing/2014/main" val="2586176414"/>
                    </a:ext>
                  </a:extLst>
                </a:gridCol>
                <a:gridCol w="2602992">
                  <a:extLst>
                    <a:ext uri="{9D8B030D-6E8A-4147-A177-3AD203B41FA5}">
                      <a16:colId xmlns:a16="http://schemas.microsoft.com/office/drawing/2014/main" val="503798743"/>
                    </a:ext>
                  </a:extLst>
                </a:gridCol>
                <a:gridCol w="2602992">
                  <a:extLst>
                    <a:ext uri="{9D8B030D-6E8A-4147-A177-3AD203B41FA5}">
                      <a16:colId xmlns:a16="http://schemas.microsoft.com/office/drawing/2014/main" val="2838925832"/>
                    </a:ext>
                  </a:extLst>
                </a:gridCol>
                <a:gridCol w="2602992">
                  <a:extLst>
                    <a:ext uri="{9D8B030D-6E8A-4147-A177-3AD203B41FA5}">
                      <a16:colId xmlns:a16="http://schemas.microsoft.com/office/drawing/2014/main" val="2550341000"/>
                    </a:ext>
                  </a:extLst>
                </a:gridCol>
              </a:tblGrid>
              <a:tr h="437959">
                <a:tc gridSpan="4">
                  <a:txBody>
                    <a:bodyPr/>
                    <a:lstStyle/>
                    <a:p>
                      <a:pPr algn="ctr"/>
                      <a:r>
                        <a:rPr lang="en-AU" sz="1800" dirty="0"/>
                        <a:t>Membership and Panel Fees - 2025</a:t>
                      </a:r>
                    </a:p>
                  </a:txBody>
                  <a:tcPr anchor="ctr"/>
                </a:tc>
                <a:tc hMerge="1">
                  <a:txBody>
                    <a:bodyPr/>
                    <a:lstStyle/>
                    <a:p>
                      <a:endParaRPr lang="en-AU" dirty="0"/>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49575708"/>
                  </a:ext>
                </a:extLst>
              </a:tr>
              <a:tr h="437959">
                <a:tc>
                  <a:txBody>
                    <a:bodyPr/>
                    <a:lstStyle/>
                    <a:p>
                      <a:pPr algn="ctr"/>
                      <a:r>
                        <a:rPr lang="en-AU" sz="1600" dirty="0"/>
                        <a:t>Fee Category</a:t>
                      </a:r>
                    </a:p>
                  </a:txBody>
                  <a:tcPr anchor="ctr"/>
                </a:tc>
                <a:tc>
                  <a:txBody>
                    <a:bodyPr/>
                    <a:lstStyle/>
                    <a:p>
                      <a:pPr algn="ctr"/>
                      <a:r>
                        <a:rPr lang="en-AU" sz="1600" dirty="0"/>
                        <a:t>Current Fee</a:t>
                      </a:r>
                    </a:p>
                  </a:txBody>
                  <a:tcPr anchor="ctr"/>
                </a:tc>
                <a:tc>
                  <a:txBody>
                    <a:bodyPr/>
                    <a:lstStyle/>
                    <a:p>
                      <a:pPr algn="ctr"/>
                      <a:r>
                        <a:rPr lang="en-AU" sz="1600" dirty="0"/>
                        <a:t>Panel Fees - 2025</a:t>
                      </a:r>
                    </a:p>
                  </a:txBody>
                  <a:tcPr anchor="ctr"/>
                </a:tc>
                <a:tc>
                  <a:txBody>
                    <a:bodyPr/>
                    <a:lstStyle/>
                    <a:p>
                      <a:pPr algn="ctr"/>
                      <a:r>
                        <a:rPr lang="en-AU" sz="1600" dirty="0"/>
                        <a:t>Change from 2024</a:t>
                      </a:r>
                    </a:p>
                  </a:txBody>
                  <a:tcPr anchor="ctr"/>
                </a:tc>
                <a:extLst>
                  <a:ext uri="{0D108BD9-81ED-4DB2-BD59-A6C34878D82A}">
                    <a16:rowId xmlns:a16="http://schemas.microsoft.com/office/drawing/2014/main" val="2827589553"/>
                  </a:ext>
                </a:extLst>
              </a:tr>
              <a:tr h="437959">
                <a:tc>
                  <a:txBody>
                    <a:bodyPr/>
                    <a:lstStyle/>
                    <a:p>
                      <a:pPr algn="ctr"/>
                      <a:r>
                        <a:rPr lang="en-AU" sz="1600" dirty="0"/>
                        <a:t>Individual 1</a:t>
                      </a:r>
                    </a:p>
                  </a:txBody>
                  <a:tcPr anchor="ctr"/>
                </a:tc>
                <a:tc>
                  <a:txBody>
                    <a:bodyPr/>
                    <a:lstStyle/>
                    <a:p>
                      <a:pPr algn="ctr"/>
                      <a:r>
                        <a:rPr lang="en-AU" sz="1600" dirty="0"/>
                        <a:t>$360</a:t>
                      </a:r>
                    </a:p>
                  </a:txBody>
                  <a:tcPr anchor="ctr"/>
                </a:tc>
                <a:tc>
                  <a:txBody>
                    <a:bodyPr/>
                    <a:lstStyle/>
                    <a:p>
                      <a:pPr algn="ctr"/>
                      <a:r>
                        <a:rPr lang="en-AU" sz="1600" dirty="0"/>
                        <a:t>$369</a:t>
                      </a:r>
                    </a:p>
                  </a:txBody>
                  <a:tcPr anchor="ctr"/>
                </a:tc>
                <a:tc>
                  <a:txBody>
                    <a:bodyPr/>
                    <a:lstStyle/>
                    <a:p>
                      <a:pPr algn="ctr"/>
                      <a:r>
                        <a:rPr lang="en-AU" sz="1600" dirty="0"/>
                        <a:t>2.5%</a:t>
                      </a:r>
                    </a:p>
                  </a:txBody>
                  <a:tcPr anchor="ctr"/>
                </a:tc>
                <a:extLst>
                  <a:ext uri="{0D108BD9-81ED-4DB2-BD59-A6C34878D82A}">
                    <a16:rowId xmlns:a16="http://schemas.microsoft.com/office/drawing/2014/main" val="2991401488"/>
                  </a:ext>
                </a:extLst>
              </a:tr>
              <a:tr h="4379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Individual 2</a:t>
                      </a:r>
                    </a:p>
                  </a:txBody>
                  <a:tcPr anchor="ctr"/>
                </a:tc>
                <a:tc>
                  <a:txBody>
                    <a:bodyPr/>
                    <a:lstStyle/>
                    <a:p>
                      <a:pPr algn="ctr"/>
                      <a:r>
                        <a:rPr lang="en-AU" sz="1600" dirty="0"/>
                        <a:t>$180</a:t>
                      </a:r>
                    </a:p>
                  </a:txBody>
                  <a:tcPr anchor="ctr"/>
                </a:tc>
                <a:tc>
                  <a:txBody>
                    <a:bodyPr/>
                    <a:lstStyle/>
                    <a:p>
                      <a:pPr algn="ctr"/>
                      <a:r>
                        <a:rPr lang="en-AU" sz="1600" dirty="0"/>
                        <a:t>$184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2.5%</a:t>
                      </a:r>
                    </a:p>
                  </a:txBody>
                  <a:tcPr anchor="ctr"/>
                </a:tc>
                <a:extLst>
                  <a:ext uri="{0D108BD9-81ED-4DB2-BD59-A6C34878D82A}">
                    <a16:rowId xmlns:a16="http://schemas.microsoft.com/office/drawing/2014/main" val="236624835"/>
                  </a:ext>
                </a:extLst>
              </a:tr>
              <a:tr h="437959">
                <a:tc>
                  <a:txBody>
                    <a:bodyPr/>
                    <a:lstStyle/>
                    <a:p>
                      <a:pPr algn="ctr"/>
                      <a:r>
                        <a:rPr lang="en-AU" sz="1600" dirty="0"/>
                        <a:t>Collective 1B</a:t>
                      </a:r>
                    </a:p>
                  </a:txBody>
                  <a:tcPr anchor="ctr"/>
                </a:tc>
                <a:tc>
                  <a:txBody>
                    <a:bodyPr/>
                    <a:lstStyle/>
                    <a:p>
                      <a:pPr algn="ctr"/>
                      <a:r>
                        <a:rPr lang="en-AU" sz="1600" dirty="0"/>
                        <a:t>$2141</a:t>
                      </a:r>
                    </a:p>
                  </a:txBody>
                  <a:tcPr anchor="ctr"/>
                </a:tc>
                <a:tc>
                  <a:txBody>
                    <a:bodyPr/>
                    <a:lstStyle/>
                    <a:p>
                      <a:pPr algn="ctr"/>
                      <a:r>
                        <a:rPr lang="en-AU" sz="1600" dirty="0"/>
                        <a:t>$2194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2.5%</a:t>
                      </a:r>
                    </a:p>
                  </a:txBody>
                  <a:tcPr anchor="ctr"/>
                </a:tc>
                <a:extLst>
                  <a:ext uri="{0D108BD9-81ED-4DB2-BD59-A6C34878D82A}">
                    <a16:rowId xmlns:a16="http://schemas.microsoft.com/office/drawing/2014/main" val="2404031333"/>
                  </a:ext>
                </a:extLst>
              </a:tr>
              <a:tr h="4379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Collective 1A</a:t>
                      </a:r>
                    </a:p>
                  </a:txBody>
                  <a:tcPr anchor="ctr"/>
                </a:tc>
                <a:tc>
                  <a:txBody>
                    <a:bodyPr/>
                    <a:lstStyle/>
                    <a:p>
                      <a:pPr algn="ctr"/>
                      <a:r>
                        <a:rPr lang="en-AU" sz="1600" dirty="0"/>
                        <a:t>$2678</a:t>
                      </a:r>
                    </a:p>
                  </a:txBody>
                  <a:tcPr anchor="ctr"/>
                </a:tc>
                <a:tc>
                  <a:txBody>
                    <a:bodyPr/>
                    <a:lstStyle/>
                    <a:p>
                      <a:pPr algn="ctr"/>
                      <a:r>
                        <a:rPr lang="en-AU" sz="1600" dirty="0"/>
                        <a:t>$2745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2.5%</a:t>
                      </a:r>
                    </a:p>
                  </a:txBody>
                  <a:tcPr anchor="ctr"/>
                </a:tc>
                <a:extLst>
                  <a:ext uri="{0D108BD9-81ED-4DB2-BD59-A6C34878D82A}">
                    <a16:rowId xmlns:a16="http://schemas.microsoft.com/office/drawing/2014/main" val="2182296538"/>
                  </a:ext>
                </a:extLst>
              </a:tr>
              <a:tr h="437959">
                <a:tc>
                  <a:txBody>
                    <a:bodyPr/>
                    <a:lstStyle/>
                    <a:p>
                      <a:pPr algn="ctr"/>
                      <a:r>
                        <a:rPr lang="en-AU" sz="1600" dirty="0"/>
                        <a:t>Collective IA T&amp;D</a:t>
                      </a:r>
                    </a:p>
                  </a:txBody>
                  <a:tcPr anchor="ctr"/>
                </a:tc>
                <a:tc>
                  <a:txBody>
                    <a:bodyPr/>
                    <a:lstStyle/>
                    <a:p>
                      <a:pPr algn="ctr"/>
                      <a:r>
                        <a:rPr lang="en-AU" sz="1600" dirty="0"/>
                        <a:t>$8878</a:t>
                      </a:r>
                    </a:p>
                  </a:txBody>
                  <a:tcPr anchor="ctr"/>
                </a:tc>
                <a:tc>
                  <a:txBody>
                    <a:bodyPr/>
                    <a:lstStyle/>
                    <a:p>
                      <a:pPr algn="ctr"/>
                      <a:r>
                        <a:rPr lang="en-AU" sz="1600" dirty="0"/>
                        <a:t>$9100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2.5%</a:t>
                      </a:r>
                    </a:p>
                  </a:txBody>
                  <a:tcPr anchor="ctr"/>
                </a:tc>
                <a:extLst>
                  <a:ext uri="{0D108BD9-81ED-4DB2-BD59-A6C34878D82A}">
                    <a16:rowId xmlns:a16="http://schemas.microsoft.com/office/drawing/2014/main" val="244429878"/>
                  </a:ext>
                </a:extLst>
              </a:tr>
              <a:tr h="437959">
                <a:tc>
                  <a:txBody>
                    <a:bodyPr/>
                    <a:lstStyle/>
                    <a:p>
                      <a:pPr algn="ctr"/>
                      <a:r>
                        <a:rPr lang="en-AU" sz="1600" dirty="0"/>
                        <a:t>Collective 2</a:t>
                      </a:r>
                    </a:p>
                  </a:txBody>
                  <a:tcPr anchor="ctr"/>
                </a:tc>
                <a:tc>
                  <a:txBody>
                    <a:bodyPr/>
                    <a:lstStyle/>
                    <a:p>
                      <a:pPr algn="ctr"/>
                      <a:r>
                        <a:rPr lang="en-AU" sz="1600" dirty="0"/>
                        <a:t>$1071</a:t>
                      </a:r>
                    </a:p>
                  </a:txBody>
                  <a:tcPr anchor="ctr"/>
                </a:tc>
                <a:tc>
                  <a:txBody>
                    <a:bodyPr/>
                    <a:lstStyle/>
                    <a:p>
                      <a:pPr algn="ctr"/>
                      <a:r>
                        <a:rPr lang="en-AU" sz="1600" dirty="0"/>
                        <a:t>$1098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2.5%</a:t>
                      </a:r>
                    </a:p>
                  </a:txBody>
                  <a:tcPr anchor="ctr"/>
                </a:tc>
                <a:extLst>
                  <a:ext uri="{0D108BD9-81ED-4DB2-BD59-A6C34878D82A}">
                    <a16:rowId xmlns:a16="http://schemas.microsoft.com/office/drawing/2014/main" val="369695071"/>
                  </a:ext>
                </a:extLst>
              </a:tr>
              <a:tr h="437959">
                <a:tc>
                  <a:txBody>
                    <a:bodyPr/>
                    <a:lstStyle/>
                    <a:p>
                      <a:pPr algn="ctr"/>
                      <a:r>
                        <a:rPr lang="en-AU" sz="1600" dirty="0"/>
                        <a:t>Panel</a:t>
                      </a:r>
                    </a:p>
                  </a:txBody>
                  <a:tcPr anchor="ctr"/>
                </a:tc>
                <a:tc>
                  <a:txBody>
                    <a:bodyPr/>
                    <a:lstStyle/>
                    <a:p>
                      <a:pPr algn="ctr"/>
                      <a:r>
                        <a:rPr lang="en-AU" sz="1600" dirty="0"/>
                        <a:t>$988</a:t>
                      </a:r>
                    </a:p>
                  </a:txBody>
                  <a:tcPr anchor="ctr"/>
                </a:tc>
                <a:tc>
                  <a:txBody>
                    <a:bodyPr/>
                    <a:lstStyle/>
                    <a:p>
                      <a:pPr algn="ctr"/>
                      <a:r>
                        <a:rPr lang="en-AU" sz="1600" dirty="0"/>
                        <a:t>$1012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t>2.5%</a:t>
                      </a:r>
                    </a:p>
                  </a:txBody>
                  <a:tcPr anchor="ctr"/>
                </a:tc>
                <a:extLst>
                  <a:ext uri="{0D108BD9-81ED-4DB2-BD59-A6C34878D82A}">
                    <a16:rowId xmlns:a16="http://schemas.microsoft.com/office/drawing/2014/main" val="2290442266"/>
                  </a:ext>
                </a:extLst>
              </a:tr>
            </a:tbl>
          </a:graphicData>
        </a:graphic>
      </p:graphicFrame>
      <p:sp>
        <p:nvSpPr>
          <p:cNvPr id="4" name="Subtitle 2">
            <a:extLst>
              <a:ext uri="{FF2B5EF4-FFF2-40B4-BE49-F238E27FC236}">
                <a16:creationId xmlns:a16="http://schemas.microsoft.com/office/drawing/2014/main" id="{85EF7FA8-55F8-7723-F035-566C0B464A35}"/>
              </a:ext>
            </a:extLst>
          </p:cNvPr>
          <p:cNvSpPr txBox="1">
            <a:spLocks/>
          </p:cNvSpPr>
          <p:nvPr/>
        </p:nvSpPr>
        <p:spPr>
          <a:xfrm>
            <a:off x="1073150" y="548212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SzPct val="105000"/>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E4F"/>
              </a:buClr>
              <a:buSzPct val="105000"/>
              <a:buFont typeface="Arial" panose="020B0604020202020204" pitchFamily="34" charset="0"/>
              <a:buChar char="•"/>
              <a:tabLst/>
              <a:defRPr/>
            </a:pPr>
            <a:r>
              <a:rPr kumimoji="0" lang="en-AU" sz="1800" b="0" i="0" u="none" strike="noStrike" kern="1200" cap="none" spc="0" normalizeH="0" baseline="0" noProof="0" dirty="0">
                <a:ln>
                  <a:noFill/>
                </a:ln>
                <a:solidFill>
                  <a:srgbClr val="7F7F7F"/>
                </a:solidFill>
                <a:effectLst/>
                <a:uLnTx/>
                <a:uFillTx/>
                <a:latin typeface="Arial"/>
                <a:ea typeface="+mn-ea"/>
                <a:cs typeface="+mn-cs"/>
              </a:rPr>
              <a:t>Notes:</a:t>
            </a:r>
          </a:p>
          <a:p>
            <a:pPr marL="685800" marR="0" lvl="1" indent="-228600" algn="l" defTabSz="914400" rtl="0" eaLnBrk="1" fontAlgn="auto" latinLnBrk="0" hangingPunct="1">
              <a:lnSpc>
                <a:spcPct val="90000"/>
              </a:lnSpc>
              <a:spcBef>
                <a:spcPts val="500"/>
              </a:spcBef>
              <a:spcAft>
                <a:spcPts val="0"/>
              </a:spcAft>
              <a:buClr>
                <a:srgbClr val="007E4F"/>
              </a:buClr>
              <a:buSzTx/>
              <a:buFont typeface="Arial" panose="020B0604020202020204" pitchFamily="34" charset="0"/>
              <a:buChar char="−"/>
              <a:tabLst/>
              <a:defRPr/>
            </a:pPr>
            <a:r>
              <a:rPr kumimoji="0" lang="en-AU" sz="1800" b="0" i="0" u="none" strike="noStrike" kern="1200" cap="none" spc="0" normalizeH="0" baseline="0" noProof="0" dirty="0">
                <a:ln>
                  <a:noFill/>
                </a:ln>
                <a:solidFill>
                  <a:srgbClr val="7F7F7F"/>
                </a:solidFill>
                <a:effectLst/>
                <a:uLnTx/>
                <a:uFillTx/>
                <a:latin typeface="Arial"/>
                <a:ea typeface="+mn-ea"/>
                <a:cs typeface="+mn-cs"/>
              </a:rPr>
              <a:t>Fee increase capped to 2.5% (below CPI)</a:t>
            </a:r>
          </a:p>
          <a:p>
            <a:pPr marL="685800" marR="0" lvl="1" indent="-228600" algn="l" defTabSz="914400" rtl="0" eaLnBrk="1" fontAlgn="auto" latinLnBrk="0" hangingPunct="1">
              <a:lnSpc>
                <a:spcPct val="90000"/>
              </a:lnSpc>
              <a:spcBef>
                <a:spcPts val="500"/>
              </a:spcBef>
              <a:spcAft>
                <a:spcPts val="0"/>
              </a:spcAft>
              <a:buClr>
                <a:srgbClr val="007E4F"/>
              </a:buClr>
              <a:buSzTx/>
              <a:buFont typeface="Arial" panose="020B0604020202020204" pitchFamily="34" charset="0"/>
              <a:buChar char="−"/>
              <a:tabLst/>
              <a:defRPr/>
            </a:pPr>
            <a:r>
              <a:rPr kumimoji="0" lang="en-AU" sz="1800" b="0" i="0" u="none" strike="noStrike" kern="1200" cap="none" spc="0" normalizeH="0" baseline="0" noProof="0" dirty="0">
                <a:ln>
                  <a:noFill/>
                </a:ln>
                <a:solidFill>
                  <a:srgbClr val="7F7F7F"/>
                </a:solidFill>
                <a:effectLst/>
                <a:uLnTx/>
                <a:uFillTx/>
                <a:latin typeface="Arial"/>
                <a:ea typeface="+mn-ea"/>
                <a:cs typeface="+mn-cs"/>
              </a:rPr>
              <a:t>Includes Paris component </a:t>
            </a:r>
          </a:p>
        </p:txBody>
      </p:sp>
    </p:spTree>
    <p:extLst>
      <p:ext uri="{BB962C8B-B14F-4D97-AF65-F5344CB8AC3E}">
        <p14:creationId xmlns:p14="http://schemas.microsoft.com/office/powerpoint/2010/main" val="2548230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195540-69D7-AA43-356D-07D2AD13A269}"/>
              </a:ext>
            </a:extLst>
          </p:cNvPr>
          <p:cNvSpPr>
            <a:spLocks noGrp="1"/>
          </p:cNvSpPr>
          <p:nvPr>
            <p:ph type="title"/>
          </p:nvPr>
        </p:nvSpPr>
        <p:spPr/>
        <p:txBody>
          <a:bodyPr/>
          <a:lstStyle/>
          <a:p>
            <a:r>
              <a:rPr lang="en-US" dirty="0"/>
              <a:t>Conclusion</a:t>
            </a:r>
            <a:endParaRPr lang="en-AU" dirty="0"/>
          </a:p>
        </p:txBody>
      </p:sp>
      <p:sp>
        <p:nvSpPr>
          <p:cNvPr id="3" name="Content Placeholder 2">
            <a:extLst>
              <a:ext uri="{FF2B5EF4-FFF2-40B4-BE49-F238E27FC236}">
                <a16:creationId xmlns:a16="http://schemas.microsoft.com/office/drawing/2014/main" id="{FCB1861E-10BD-6180-3D51-165DF3702AD8}"/>
              </a:ext>
            </a:extLst>
          </p:cNvPr>
          <p:cNvSpPr>
            <a:spLocks noGrp="1"/>
          </p:cNvSpPr>
          <p:nvPr>
            <p:ph idx="1"/>
          </p:nvPr>
        </p:nvSpPr>
        <p:spPr/>
        <p:txBody>
          <a:bodyPr>
            <a:normAutofit/>
          </a:bodyPr>
          <a:lstStyle/>
          <a:p>
            <a:r>
              <a:rPr lang="en-AU" dirty="0">
                <a:latin typeface="Arial" panose="020B0604020202020204" pitchFamily="34" charset="0"/>
                <a:cs typeface="Arial" panose="020B0604020202020204" pitchFamily="34" charset="0"/>
              </a:rPr>
              <a:t>T</a:t>
            </a:r>
            <a:r>
              <a:rPr lang="en-AU" sz="2000" dirty="0">
                <a:latin typeface="Arial" panose="020B0604020202020204" pitchFamily="34" charset="0"/>
                <a:cs typeface="Arial" panose="020B0604020202020204" pitchFamily="34" charset="0"/>
              </a:rPr>
              <a:t>he Board recognises the need to be financially responsible. </a:t>
            </a:r>
          </a:p>
          <a:p>
            <a:r>
              <a:rPr lang="en-AU" sz="2000" dirty="0">
                <a:latin typeface="Arial" panose="020B0604020202020204" pitchFamily="34" charset="0"/>
                <a:cs typeface="Arial" panose="020B0604020202020204" pitchFamily="34" charset="0"/>
              </a:rPr>
              <a:t>We will aim to operate to the indicated budget and forecast and keep within acceptable surplus/deficit results.</a:t>
            </a:r>
          </a:p>
          <a:p>
            <a:r>
              <a:rPr lang="en-AU" sz="2000" dirty="0">
                <a:latin typeface="Arial" panose="020B0604020202020204" pitchFamily="34" charset="0"/>
                <a:cs typeface="Arial" panose="020B0604020202020204" pitchFamily="34" charset="0"/>
              </a:rPr>
              <a:t>Administrative operational costs continue to be monitored and reduced where possible. </a:t>
            </a:r>
          </a:p>
          <a:p>
            <a:r>
              <a:rPr lang="en-AU" sz="2000" dirty="0">
                <a:latin typeface="Arial" panose="020B0604020202020204" pitchFamily="34" charset="0"/>
                <a:cs typeface="Arial" panose="020B0604020202020204" pitchFamily="34" charset="0"/>
              </a:rPr>
              <a:t>This year the board developed a new investment strategy and will be closely monitored delivering an investment strategy with more diversity and an appropriate risk profile.</a:t>
            </a:r>
          </a:p>
          <a:p>
            <a:r>
              <a:rPr lang="en-AU" sz="2000" dirty="0">
                <a:latin typeface="Arial" panose="020B0604020202020204" pitchFamily="34" charset="0"/>
                <a:cs typeface="Arial" panose="020B0604020202020204" pitchFamily="34" charset="0"/>
              </a:rPr>
              <a:t>Invoices for membership will be issued late November to early December 2024, with payment due by the end of the 2024 calendar year.</a:t>
            </a:r>
          </a:p>
        </p:txBody>
      </p:sp>
    </p:spTree>
    <p:extLst>
      <p:ext uri="{BB962C8B-B14F-4D97-AF65-F5344CB8AC3E}">
        <p14:creationId xmlns:p14="http://schemas.microsoft.com/office/powerpoint/2010/main" val="1385854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30A5AA1-100B-4404-8F02-872AB4F2AA73}"/>
              </a:ext>
            </a:extLst>
          </p:cNvPr>
          <p:cNvSpPr/>
          <p:nvPr/>
        </p:nvSpPr>
        <p:spPr>
          <a:xfrm>
            <a:off x="1369888" y="1747623"/>
            <a:ext cx="9144000" cy="852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rPr>
              <a:t>THANK YOU  </a:t>
            </a:r>
          </a:p>
        </p:txBody>
      </p:sp>
    </p:spTree>
    <p:extLst>
      <p:ext uri="{BB962C8B-B14F-4D97-AF65-F5344CB8AC3E}">
        <p14:creationId xmlns:p14="http://schemas.microsoft.com/office/powerpoint/2010/main" val="1762632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01AED-238A-7638-A386-3EE37B03B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85A59B-7413-1BBA-52E5-B468477E1A67}"/>
              </a:ext>
            </a:extLst>
          </p:cNvPr>
          <p:cNvSpPr>
            <a:spLocks noGrp="1"/>
          </p:cNvSpPr>
          <p:nvPr>
            <p:ph type="ctrTitle"/>
          </p:nvPr>
        </p:nvSpPr>
        <p:spPr/>
        <p:txBody>
          <a:bodyPr>
            <a:noAutofit/>
          </a:bodyPr>
          <a:lstStyle/>
          <a:p>
            <a:r>
              <a:rPr lang="en-NZ" sz="4400" dirty="0">
                <a:effectLst>
                  <a:outerShdw blurRad="38100" dist="38100" dir="2700000" algn="tl">
                    <a:srgbClr val="000000">
                      <a:alpha val="43137"/>
                    </a:srgbClr>
                  </a:outerShdw>
                </a:effectLst>
                <a:latin typeface="Arial" pitchFamily="34" charset="0"/>
                <a:cs typeface="Arial" pitchFamily="34" charset="0"/>
              </a:rPr>
              <a:t>Chairman’s Report</a:t>
            </a:r>
            <a:br>
              <a:rPr lang="en-NZ" sz="4400" dirty="0">
                <a:effectLst>
                  <a:outerShdw blurRad="38100" dist="38100" dir="2700000" algn="tl">
                    <a:srgbClr val="000000">
                      <a:alpha val="43137"/>
                    </a:srgbClr>
                  </a:outerShdw>
                </a:effectLst>
                <a:latin typeface="Arial" pitchFamily="34" charset="0"/>
                <a:cs typeface="Arial" pitchFamily="34" charset="0"/>
              </a:rPr>
            </a:br>
            <a:r>
              <a:rPr lang="en-NZ" sz="4400" dirty="0">
                <a:effectLst>
                  <a:outerShdw blurRad="38100" dist="38100" dir="2700000" algn="tl">
                    <a:srgbClr val="000000">
                      <a:alpha val="43137"/>
                    </a:srgbClr>
                  </a:outerShdw>
                </a:effectLst>
                <a:latin typeface="Arial" pitchFamily="34" charset="0"/>
                <a:cs typeface="Arial" pitchFamily="34" charset="0"/>
              </a:rPr>
              <a:t>2024 AGM</a:t>
            </a:r>
            <a:endParaRPr lang="en-NZ" sz="4400" dirty="0"/>
          </a:p>
        </p:txBody>
      </p:sp>
      <p:sp>
        <p:nvSpPr>
          <p:cNvPr id="3" name="Subtitle 2">
            <a:extLst>
              <a:ext uri="{FF2B5EF4-FFF2-40B4-BE49-F238E27FC236}">
                <a16:creationId xmlns:a16="http://schemas.microsoft.com/office/drawing/2014/main" id="{C07D5B56-191B-602A-5D07-B25D9728F4D0}"/>
              </a:ext>
            </a:extLst>
          </p:cNvPr>
          <p:cNvSpPr>
            <a:spLocks noGrp="1"/>
          </p:cNvSpPr>
          <p:nvPr>
            <p:ph type="subTitle" idx="1"/>
          </p:nvPr>
        </p:nvSpPr>
        <p:spPr>
          <a:xfrm>
            <a:off x="7953890" y="5758942"/>
            <a:ext cx="2517465" cy="538697"/>
          </a:xfrm>
        </p:spPr>
        <p:txBody>
          <a:bodyPr>
            <a:normAutofit fontScale="25000" lnSpcReduction="20000"/>
          </a:bodyPr>
          <a:lstStyle/>
          <a:p>
            <a:pPr algn="l"/>
            <a:r>
              <a:rPr lang="en-AU" sz="5600" dirty="0"/>
              <a:t>Sean McGoldrick</a:t>
            </a:r>
          </a:p>
          <a:p>
            <a:pPr algn="l"/>
            <a:r>
              <a:rPr lang="en-AU" sz="5600" dirty="0"/>
              <a:t>CIGRE  Australia Chairman</a:t>
            </a:r>
          </a:p>
          <a:p>
            <a:pPr algn="l"/>
            <a:r>
              <a:rPr lang="en-AU" sz="5600" dirty="0"/>
              <a:t>November 2024</a:t>
            </a:r>
          </a:p>
          <a:p>
            <a:endParaRPr lang="en-NZ" dirty="0"/>
          </a:p>
        </p:txBody>
      </p:sp>
      <p:pic>
        <p:nvPicPr>
          <p:cNvPr id="5" name="Picture 4" descr="A person in a black shirt&#10;&#10;Description automatically generated with medium confidence">
            <a:extLst>
              <a:ext uri="{FF2B5EF4-FFF2-40B4-BE49-F238E27FC236}">
                <a16:creationId xmlns:a16="http://schemas.microsoft.com/office/drawing/2014/main" id="{DD71BAAA-8F39-ED91-07FD-DD72F062C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1300" y="4197350"/>
            <a:ext cx="1659467" cy="2489200"/>
          </a:xfrm>
          <a:prstGeom prst="rect">
            <a:avLst/>
          </a:prstGeom>
        </p:spPr>
      </p:pic>
    </p:spTree>
    <p:extLst>
      <p:ext uri="{BB962C8B-B14F-4D97-AF65-F5344CB8AC3E}">
        <p14:creationId xmlns:p14="http://schemas.microsoft.com/office/powerpoint/2010/main" val="2099530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5135-8E48-4FE4-BCB8-52D89EF22B39}"/>
              </a:ext>
            </a:extLst>
          </p:cNvPr>
          <p:cNvSpPr>
            <a:spLocks noGrp="1"/>
          </p:cNvSpPr>
          <p:nvPr>
            <p:ph type="ctrTitle"/>
          </p:nvPr>
        </p:nvSpPr>
        <p:spPr/>
        <p:txBody>
          <a:bodyPr>
            <a:noAutofit/>
          </a:bodyPr>
          <a:lstStyle/>
          <a:p>
            <a:r>
              <a:rPr lang="en-NZ" sz="4400" dirty="0">
                <a:effectLst>
                  <a:outerShdw blurRad="38100" dist="38100" dir="2700000" algn="tl">
                    <a:srgbClr val="000000">
                      <a:alpha val="43137"/>
                    </a:srgbClr>
                  </a:outerShdw>
                </a:effectLst>
                <a:latin typeface="Arial" pitchFamily="34" charset="0"/>
                <a:cs typeface="Arial" pitchFamily="34" charset="0"/>
              </a:rPr>
              <a:t>Chief Executive Officer’s Report</a:t>
            </a:r>
            <a:br>
              <a:rPr lang="en-NZ" sz="4400" dirty="0">
                <a:effectLst>
                  <a:outerShdw blurRad="38100" dist="38100" dir="2700000" algn="tl">
                    <a:srgbClr val="000000">
                      <a:alpha val="43137"/>
                    </a:srgbClr>
                  </a:outerShdw>
                </a:effectLst>
                <a:latin typeface="Arial" pitchFamily="34" charset="0"/>
                <a:cs typeface="Arial" pitchFamily="34" charset="0"/>
              </a:rPr>
            </a:br>
            <a:r>
              <a:rPr lang="en-NZ" sz="4400" dirty="0">
                <a:effectLst>
                  <a:outerShdw blurRad="38100" dist="38100" dir="2700000" algn="tl">
                    <a:srgbClr val="000000">
                      <a:alpha val="43137"/>
                    </a:srgbClr>
                  </a:outerShdw>
                </a:effectLst>
                <a:latin typeface="Arial" pitchFamily="34" charset="0"/>
                <a:cs typeface="Arial" pitchFamily="34" charset="0"/>
              </a:rPr>
              <a:t>2024 AGM</a:t>
            </a:r>
            <a:endParaRPr lang="en-NZ" sz="4400" dirty="0"/>
          </a:p>
        </p:txBody>
      </p:sp>
      <p:sp>
        <p:nvSpPr>
          <p:cNvPr id="3" name="Subtitle 2">
            <a:extLst>
              <a:ext uri="{FF2B5EF4-FFF2-40B4-BE49-F238E27FC236}">
                <a16:creationId xmlns:a16="http://schemas.microsoft.com/office/drawing/2014/main" id="{62A1953D-C007-4644-BC1B-FF9CF7DF7FC2}"/>
              </a:ext>
            </a:extLst>
          </p:cNvPr>
          <p:cNvSpPr>
            <a:spLocks noGrp="1"/>
          </p:cNvSpPr>
          <p:nvPr>
            <p:ph type="subTitle" idx="1"/>
          </p:nvPr>
        </p:nvSpPr>
        <p:spPr>
          <a:xfrm>
            <a:off x="7953890" y="5758942"/>
            <a:ext cx="2517465" cy="538697"/>
          </a:xfrm>
        </p:spPr>
        <p:txBody>
          <a:bodyPr>
            <a:normAutofit fontScale="25000" lnSpcReduction="20000"/>
          </a:bodyPr>
          <a:lstStyle/>
          <a:p>
            <a:pPr algn="l"/>
            <a:r>
              <a:rPr lang="en-AU" sz="5600" dirty="0"/>
              <a:t>Peter McIntyre</a:t>
            </a:r>
          </a:p>
          <a:p>
            <a:pPr algn="l"/>
            <a:r>
              <a:rPr lang="en-AU" sz="5600" dirty="0"/>
              <a:t>November 2024</a:t>
            </a:r>
          </a:p>
          <a:p>
            <a:endParaRPr lang="en-NZ" dirty="0"/>
          </a:p>
        </p:txBody>
      </p:sp>
    </p:spTree>
    <p:extLst>
      <p:ext uri="{BB962C8B-B14F-4D97-AF65-F5344CB8AC3E}">
        <p14:creationId xmlns:p14="http://schemas.microsoft.com/office/powerpoint/2010/main" val="219217243"/>
      </p:ext>
    </p:extLst>
  </p:cSld>
  <p:clrMapOvr>
    <a:masterClrMapping/>
  </p:clrMapOvr>
  <mc:AlternateContent xmlns:mc="http://schemas.openxmlformats.org/markup-compatibility/2006" xmlns:p14="http://schemas.microsoft.com/office/powerpoint/2010/main">
    <mc:Choice Requires="p14">
      <p:transition spd="slow" p14:dur="2000" advTm="58690"/>
    </mc:Choice>
    <mc:Fallback xmlns="">
      <p:transition spd="slow" advTm="5869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Arial" panose="020B0604020202020204" pitchFamily="34" charset="0"/>
                <a:cs typeface="Arial" panose="020B0604020202020204" pitchFamily="34" charset="0"/>
              </a:rPr>
              <a:t>Outline</a:t>
            </a:r>
            <a:endParaRPr lang="en-AU" dirty="0"/>
          </a:p>
        </p:txBody>
      </p:sp>
      <p:sp>
        <p:nvSpPr>
          <p:cNvPr id="3" name="Content Placeholder 2"/>
          <p:cNvSpPr>
            <a:spLocks noGrp="1"/>
          </p:cNvSpPr>
          <p:nvPr>
            <p:ph idx="1"/>
          </p:nvPr>
        </p:nvSpPr>
        <p:spPr>
          <a:xfrm>
            <a:off x="838200" y="1886919"/>
            <a:ext cx="10515600" cy="2374490"/>
          </a:xfrm>
        </p:spPr>
        <p:txBody>
          <a:bodyPr>
            <a:normAutofit/>
          </a:bodyPr>
          <a:lstStyle/>
          <a:p>
            <a:r>
              <a:rPr lang="en-AU" dirty="0"/>
              <a:t>CIGRE’s latest strategic plan and some current year initiatives</a:t>
            </a:r>
          </a:p>
          <a:p>
            <a:r>
              <a:rPr lang="en-AU" dirty="0">
                <a:latin typeface="Arial" panose="020B0604020202020204" pitchFamily="34" charset="0"/>
                <a:cs typeface="Arial" panose="020B0604020202020204" pitchFamily="34" charset="0"/>
              </a:rPr>
              <a:t>ANC in the world of CIGRE National Committees</a:t>
            </a:r>
          </a:p>
          <a:p>
            <a:r>
              <a:rPr lang="en-AU" dirty="0">
                <a:latin typeface="Arial" panose="020B0604020202020204" pitchFamily="34" charset="0"/>
                <a:cs typeface="Arial" panose="020B0604020202020204" pitchFamily="34" charset="0"/>
              </a:rPr>
              <a:t>Membership update</a:t>
            </a:r>
          </a:p>
          <a:p>
            <a:r>
              <a:rPr lang="en-AU" dirty="0"/>
              <a:t>Where next….</a:t>
            </a: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261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8D06C-4296-A17F-D0AD-7DBA4ABB65CC}"/>
              </a:ext>
            </a:extLst>
          </p:cNvPr>
          <p:cNvSpPr>
            <a:spLocks noGrp="1"/>
          </p:cNvSpPr>
          <p:nvPr>
            <p:ph type="title"/>
          </p:nvPr>
        </p:nvSpPr>
        <p:spPr/>
        <p:txBody>
          <a:bodyPr/>
          <a:lstStyle/>
          <a:p>
            <a:r>
              <a:rPr lang="en-AU" dirty="0"/>
              <a:t>Our Strategic Plan 2024-2027</a:t>
            </a:r>
          </a:p>
        </p:txBody>
      </p:sp>
      <p:pic>
        <p:nvPicPr>
          <p:cNvPr id="5" name="Content Placeholder 4" descr="A screenshot of a website&#10;&#10;Description automatically generated">
            <a:extLst>
              <a:ext uri="{FF2B5EF4-FFF2-40B4-BE49-F238E27FC236}">
                <a16:creationId xmlns:a16="http://schemas.microsoft.com/office/drawing/2014/main" id="{CD30DA85-2910-6249-12FD-5B7192E5CF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6230" y="1291315"/>
            <a:ext cx="7454361" cy="5285027"/>
          </a:xfrm>
        </p:spPr>
      </p:pic>
    </p:spTree>
    <p:extLst>
      <p:ext uri="{BB962C8B-B14F-4D97-AF65-F5344CB8AC3E}">
        <p14:creationId xmlns:p14="http://schemas.microsoft.com/office/powerpoint/2010/main" val="1527382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CFB1-8555-6E3C-B869-CF98A506EBF4}"/>
              </a:ext>
            </a:extLst>
          </p:cNvPr>
          <p:cNvSpPr>
            <a:spLocks noGrp="1"/>
          </p:cNvSpPr>
          <p:nvPr>
            <p:ph type="title"/>
          </p:nvPr>
        </p:nvSpPr>
        <p:spPr/>
        <p:txBody>
          <a:bodyPr/>
          <a:lstStyle/>
          <a:p>
            <a:r>
              <a:rPr lang="en-AU" dirty="0"/>
              <a:t>Some of our Business Plan Initiatives for FY2025</a:t>
            </a:r>
          </a:p>
        </p:txBody>
      </p:sp>
      <p:sp>
        <p:nvSpPr>
          <p:cNvPr id="7" name="Content Placeholder 6">
            <a:extLst>
              <a:ext uri="{FF2B5EF4-FFF2-40B4-BE49-F238E27FC236}">
                <a16:creationId xmlns:a16="http://schemas.microsoft.com/office/drawing/2014/main" id="{47871403-2746-1A52-88FE-E0AC41B07954}"/>
              </a:ext>
            </a:extLst>
          </p:cNvPr>
          <p:cNvSpPr>
            <a:spLocks noGrp="1"/>
          </p:cNvSpPr>
          <p:nvPr>
            <p:ph idx="1"/>
          </p:nvPr>
        </p:nvSpPr>
        <p:spPr/>
        <p:txBody>
          <a:bodyPr/>
          <a:lstStyle/>
          <a:p>
            <a:pPr marL="230400">
              <a:spcBef>
                <a:spcPts val="300"/>
              </a:spcBef>
              <a:spcAft>
                <a:spcPts val="300"/>
              </a:spcAft>
            </a:pPr>
            <a:r>
              <a:rPr lang="en-AU" sz="1800" dirty="0">
                <a:effectLst/>
                <a:latin typeface="Arial" panose="020B0604020202020204" pitchFamily="34" charset="0"/>
                <a:ea typeface="Aptos" panose="020B0004020202020204" pitchFamily="34" charset="0"/>
              </a:rPr>
              <a:t>Refine our new customer segmented marketing plan, our stakeholder plans and review our communications and channels</a:t>
            </a:r>
          </a:p>
          <a:p>
            <a:pPr marL="230400">
              <a:spcAft>
                <a:spcPts val="300"/>
              </a:spcAft>
            </a:pPr>
            <a:r>
              <a:rPr lang="en-AU" sz="1800" dirty="0">
                <a:effectLst/>
                <a:latin typeface="Arial" panose="020B0604020202020204" pitchFamily="34" charset="0"/>
                <a:ea typeface="Aptos" panose="020B0004020202020204" pitchFamily="34" charset="0"/>
              </a:rPr>
              <a:t>Launch new website</a:t>
            </a:r>
          </a:p>
          <a:p>
            <a:pPr marL="230400">
              <a:spcAft>
                <a:spcPts val="300"/>
              </a:spcAft>
            </a:pPr>
            <a:r>
              <a:rPr lang="en-AU" sz="1800" b="1" dirty="0">
                <a:solidFill>
                  <a:schemeClr val="accent1"/>
                </a:solidFill>
                <a:ea typeface="+mj-ea"/>
              </a:rPr>
              <a:t>Events: </a:t>
            </a:r>
            <a:r>
              <a:rPr lang="en-AU" sz="1800" dirty="0">
                <a:effectLst/>
                <a:latin typeface="Arial" panose="020B0604020202020204" pitchFamily="34" charset="0"/>
                <a:ea typeface="Aptos" panose="020B0004020202020204" pitchFamily="34" charset="0"/>
              </a:rPr>
              <a:t>B4/B5/C2/C4 Power Electronics and Power System Integration Workshop, ATC Presentation Day, CEO/Senior Executive Roundtable, 2025 Conference in Adelaide including SEAPAC, CIDER</a:t>
            </a:r>
          </a:p>
          <a:p>
            <a:pPr marL="230400" marR="0">
              <a:lnSpc>
                <a:spcPct val="115000"/>
              </a:lnSpc>
              <a:spcAft>
                <a:spcPts val="300"/>
              </a:spcAft>
            </a:pPr>
            <a:r>
              <a:rPr lang="en-AU" sz="1800" kern="100" dirty="0">
                <a:effectLst/>
                <a:latin typeface="Arial" panose="020B0604020202020204" pitchFamily="34" charset="0"/>
                <a:ea typeface="Aptos" panose="020B0004020202020204" pitchFamily="34" charset="0"/>
                <a:cs typeface="Times New Roman" panose="02020603050405020304" pitchFamily="18" charset="0"/>
              </a:rPr>
              <a:t>Women in Energy engagement plan </a:t>
            </a:r>
          </a:p>
          <a:p>
            <a:pPr marL="230400" marR="0">
              <a:spcAft>
                <a:spcPts val="300"/>
              </a:spcAft>
            </a:pPr>
            <a:r>
              <a:rPr lang="en-AU" sz="1800" dirty="0"/>
              <a:t>Refine our strategy to grow NGN numbers and capabilities, including looking at a trial with a Panel of an NGN-supported WG addressing a practical problem for the energy transition in Australia</a:t>
            </a:r>
          </a:p>
          <a:p>
            <a:pPr marL="230400">
              <a:spcAft>
                <a:spcPts val="300"/>
              </a:spcAft>
            </a:pPr>
            <a:r>
              <a:rPr lang="en-AU" sz="1800" dirty="0"/>
              <a:t>Establish partner organisations </a:t>
            </a:r>
            <a:r>
              <a:rPr lang="en-AU" sz="1800" dirty="0">
                <a:effectLst/>
                <a:latin typeface="Arial" panose="020B0604020202020204" pitchFamily="34" charset="0"/>
                <a:ea typeface="Aptos" panose="020B0004020202020204" pitchFamily="34" charset="0"/>
              </a:rPr>
              <a:t>for building a case for workforce pipeline advocacy to Commonwealth and establish governance and strategy</a:t>
            </a:r>
          </a:p>
          <a:p>
            <a:endParaRPr lang="en-AU" sz="1800" dirty="0">
              <a:effectLst/>
              <a:latin typeface="Arial" panose="020B0604020202020204" pitchFamily="34" charset="0"/>
              <a:ea typeface="Aptos" panose="020B0004020202020204" pitchFamily="34" charset="0"/>
            </a:endParaRPr>
          </a:p>
          <a:p>
            <a:endParaRPr lang="en-AU" sz="1800" dirty="0">
              <a:effectLst/>
              <a:latin typeface="Arial" panose="020B0604020202020204" pitchFamily="34" charset="0"/>
              <a:ea typeface="Aptos" panose="020B0004020202020204" pitchFamily="34" charset="0"/>
            </a:endParaRPr>
          </a:p>
          <a:p>
            <a:endParaRPr lang="en-AU" dirty="0"/>
          </a:p>
        </p:txBody>
      </p:sp>
    </p:spTree>
    <p:extLst>
      <p:ext uri="{BB962C8B-B14F-4D97-AF65-F5344CB8AC3E}">
        <p14:creationId xmlns:p14="http://schemas.microsoft.com/office/powerpoint/2010/main" val="3095788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5992" y="312173"/>
            <a:ext cx="11250387" cy="698500"/>
          </a:xfrm>
        </p:spPr>
        <p:txBody>
          <a:bodyPr>
            <a:normAutofit/>
          </a:bodyPr>
          <a:lstStyle/>
          <a:p>
            <a:r>
              <a:rPr lang="fr-FR" sz="2800" dirty="0">
                <a:solidFill>
                  <a:srgbClr val="3494BA"/>
                </a:solidFill>
              </a:rPr>
              <a:t>National Committee Membership Ranking – June 2024</a:t>
            </a:r>
          </a:p>
        </p:txBody>
      </p:sp>
      <p:pic>
        <p:nvPicPr>
          <p:cNvPr id="7" name="Espace réservé du contenu 4">
            <a:extLst>
              <a:ext uri="{FF2B5EF4-FFF2-40B4-BE49-F238E27FC236}">
                <a16:creationId xmlns:a16="http://schemas.microsoft.com/office/drawing/2014/main" id="{72BD0466-1D2B-84C9-A4BC-296DEFFEB7BF}"/>
              </a:ext>
            </a:extLst>
          </p:cNvPr>
          <p:cNvPicPr>
            <a:picLocks noGrp="1" noChangeAspect="1"/>
          </p:cNvPicPr>
          <p:nvPr/>
        </p:nvPicPr>
        <p:blipFill>
          <a:blip r:embed="rId2"/>
          <a:stretch>
            <a:fillRect/>
          </a:stretch>
        </p:blipFill>
        <p:spPr>
          <a:xfrm>
            <a:off x="815490" y="998087"/>
            <a:ext cx="10413874" cy="4702713"/>
          </a:xfrm>
          <a:prstGeom prst="rect">
            <a:avLst/>
          </a:prstGeom>
        </p:spPr>
      </p:pic>
      <p:sp>
        <p:nvSpPr>
          <p:cNvPr id="8" name="TextBox 7">
            <a:extLst>
              <a:ext uri="{FF2B5EF4-FFF2-40B4-BE49-F238E27FC236}">
                <a16:creationId xmlns:a16="http://schemas.microsoft.com/office/drawing/2014/main" id="{DA28DAFD-B080-E03B-EC6E-D9DBEA140648}"/>
              </a:ext>
            </a:extLst>
          </p:cNvPr>
          <p:cNvSpPr txBox="1"/>
          <p:nvPr/>
        </p:nvSpPr>
        <p:spPr>
          <a:xfrm>
            <a:off x="2879834" y="1087179"/>
            <a:ext cx="643233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207C6BF0-B795-0008-CFCA-D5AA0CC04ED4}"/>
              </a:ext>
            </a:extLst>
          </p:cNvPr>
          <p:cNvSpPr txBox="1"/>
          <p:nvPr/>
        </p:nvSpPr>
        <p:spPr>
          <a:xfrm>
            <a:off x="1902822" y="1362346"/>
            <a:ext cx="13180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Tw Cen MT" panose="020B0602020104020603"/>
                <a:ea typeface="+mn-ea"/>
                <a:cs typeface="+mn-cs"/>
              </a:rPr>
              <a:t>Number 3</a:t>
            </a:r>
          </a:p>
        </p:txBody>
      </p:sp>
      <p:sp>
        <p:nvSpPr>
          <p:cNvPr id="10" name="Arrow: Left 9">
            <a:extLst>
              <a:ext uri="{FF2B5EF4-FFF2-40B4-BE49-F238E27FC236}">
                <a16:creationId xmlns:a16="http://schemas.microsoft.com/office/drawing/2014/main" id="{F62A8E03-BDA1-BD9E-76FA-A4D883D94DF9}"/>
              </a:ext>
            </a:extLst>
          </p:cNvPr>
          <p:cNvSpPr/>
          <p:nvPr/>
        </p:nvSpPr>
        <p:spPr>
          <a:xfrm rot="17360637">
            <a:off x="2038725" y="1837280"/>
            <a:ext cx="549197" cy="2368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extBox 3">
            <a:extLst>
              <a:ext uri="{FF2B5EF4-FFF2-40B4-BE49-F238E27FC236}">
                <a16:creationId xmlns:a16="http://schemas.microsoft.com/office/drawing/2014/main" id="{B99ED016-EE8A-224A-7B95-77F8B53D3081}"/>
              </a:ext>
            </a:extLst>
          </p:cNvPr>
          <p:cNvSpPr txBox="1"/>
          <p:nvPr/>
        </p:nvSpPr>
        <p:spPr>
          <a:xfrm>
            <a:off x="6369804" y="2595580"/>
            <a:ext cx="4631639" cy="923330"/>
          </a:xfrm>
          <a:prstGeom prst="rect">
            <a:avLst/>
          </a:prstGeom>
          <a:solidFill>
            <a:srgbClr val="007E4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Tw Cen MT" panose="020B0602020104020603"/>
                <a:ea typeface="+mn-ea"/>
                <a:cs typeface="+mn-cs"/>
              </a:rPr>
              <a:t>Automatic seat on CIGRE Steering Committee through to 2026. Opportunity to influence CIGRE direction.</a:t>
            </a:r>
          </a:p>
        </p:txBody>
      </p:sp>
    </p:spTree>
    <p:extLst>
      <p:ext uri="{BB962C8B-B14F-4D97-AF65-F5344CB8AC3E}">
        <p14:creationId xmlns:p14="http://schemas.microsoft.com/office/powerpoint/2010/main" val="1253558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E23D9-DDE5-9E72-B963-11CD6F5C7EDF}"/>
              </a:ext>
            </a:extLst>
          </p:cNvPr>
          <p:cNvSpPr>
            <a:spLocks noGrp="1"/>
          </p:cNvSpPr>
          <p:nvPr>
            <p:ph type="title"/>
          </p:nvPr>
        </p:nvSpPr>
        <p:spPr>
          <a:xfrm>
            <a:off x="2574426" y="122463"/>
            <a:ext cx="8951422" cy="536695"/>
          </a:xfrm>
        </p:spPr>
        <p:txBody>
          <a:bodyPr>
            <a:normAutofit/>
          </a:bodyPr>
          <a:lstStyle/>
          <a:p>
            <a:r>
              <a:rPr lang="en-AU" sz="2800" dirty="0">
                <a:solidFill>
                  <a:srgbClr val="3494BA"/>
                </a:solidFill>
              </a:rPr>
              <a:t>ANC Current Growth Rate is Strong</a:t>
            </a:r>
          </a:p>
        </p:txBody>
      </p:sp>
      <p:sp>
        <p:nvSpPr>
          <p:cNvPr id="3" name="Text Placeholder 2">
            <a:extLst>
              <a:ext uri="{FF2B5EF4-FFF2-40B4-BE49-F238E27FC236}">
                <a16:creationId xmlns:a16="http://schemas.microsoft.com/office/drawing/2014/main" id="{833FAAB8-CAD3-D01A-54C0-42EF07C006F9}"/>
              </a:ext>
            </a:extLst>
          </p:cNvPr>
          <p:cNvSpPr>
            <a:spLocks noGrp="1"/>
          </p:cNvSpPr>
          <p:nvPr>
            <p:ph type="body" sz="quarter" idx="10"/>
          </p:nvPr>
        </p:nvSpPr>
        <p:spPr>
          <a:xfrm>
            <a:off x="564650" y="947056"/>
            <a:ext cx="9400759" cy="5633357"/>
          </a:xfrm>
        </p:spPr>
        <p:txBody>
          <a:bodyPr>
            <a:normAutofit/>
          </a:bodyPr>
          <a:lstStyle/>
          <a:p>
            <a:endParaRPr lang="en-GB" dirty="0"/>
          </a:p>
          <a:p>
            <a:endParaRPr lang="en-GB" dirty="0"/>
          </a:p>
          <a:p>
            <a:endParaRPr lang="en-AU" dirty="0"/>
          </a:p>
          <a:p>
            <a:pPr lvl="1"/>
            <a:endParaRPr lang="en-AU" dirty="0"/>
          </a:p>
          <a:p>
            <a:pPr lvl="1"/>
            <a:endParaRPr lang="en-AU" dirty="0"/>
          </a:p>
        </p:txBody>
      </p:sp>
      <p:sp>
        <p:nvSpPr>
          <p:cNvPr id="4" name="TextBox 3">
            <a:extLst>
              <a:ext uri="{FF2B5EF4-FFF2-40B4-BE49-F238E27FC236}">
                <a16:creationId xmlns:a16="http://schemas.microsoft.com/office/drawing/2014/main" id="{FBBF4662-6BCA-F495-C1CC-7F0FEFA62EC8}"/>
              </a:ext>
            </a:extLst>
          </p:cNvPr>
          <p:cNvSpPr txBox="1"/>
          <p:nvPr/>
        </p:nvSpPr>
        <p:spPr>
          <a:xfrm>
            <a:off x="7649949" y="6131379"/>
            <a:ext cx="41882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Tw Cen MT" panose="020B0602020104020603"/>
                <a:ea typeface="+mn-ea"/>
                <a:cs typeface="+mn-cs"/>
              </a:rPr>
              <a:t>https://www.cigre.org/GB/about/official-documents</a:t>
            </a:r>
          </a:p>
        </p:txBody>
      </p:sp>
      <p:sp>
        <p:nvSpPr>
          <p:cNvPr id="5" name="Rectangle 2">
            <a:extLst>
              <a:ext uri="{FF2B5EF4-FFF2-40B4-BE49-F238E27FC236}">
                <a16:creationId xmlns:a16="http://schemas.microsoft.com/office/drawing/2014/main" id="{AEA22BEC-73AD-27F7-7A28-9442836BC110}"/>
              </a:ext>
            </a:extLst>
          </p:cNvPr>
          <p:cNvSpPr>
            <a:spLocks noChangeArrowheads="1"/>
          </p:cNvSpPr>
          <p:nvPr/>
        </p:nvSpPr>
        <p:spPr bwMode="auto">
          <a:xfrm>
            <a:off x="1898542" y="6610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Rectangle 4">
            <a:extLst>
              <a:ext uri="{FF2B5EF4-FFF2-40B4-BE49-F238E27FC236}">
                <a16:creationId xmlns:a16="http://schemas.microsoft.com/office/drawing/2014/main" id="{E394E55A-74C3-69D4-D157-D95EB5129C7D}"/>
              </a:ext>
            </a:extLst>
          </p:cNvPr>
          <p:cNvSpPr>
            <a:spLocks noChangeArrowheads="1"/>
          </p:cNvSpPr>
          <p:nvPr/>
        </p:nvSpPr>
        <p:spPr bwMode="auto">
          <a:xfrm>
            <a:off x="2007030" y="3485410"/>
            <a:ext cx="12555967" cy="51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graphicFrame>
        <p:nvGraphicFramePr>
          <p:cNvPr id="7" name="Chart 6">
            <a:extLst>
              <a:ext uri="{FF2B5EF4-FFF2-40B4-BE49-F238E27FC236}">
                <a16:creationId xmlns:a16="http://schemas.microsoft.com/office/drawing/2014/main" id="{DCA21F0D-F720-B1C8-50CA-556575A49D6E}"/>
              </a:ext>
            </a:extLst>
          </p:cNvPr>
          <p:cNvGraphicFramePr>
            <a:graphicFrameLocks/>
          </p:cNvGraphicFramePr>
          <p:nvPr/>
        </p:nvGraphicFramePr>
        <p:xfrm>
          <a:off x="1663705" y="659158"/>
          <a:ext cx="8080376" cy="34734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F8A85829-58C2-1B53-CE6C-1B945CE20A00}"/>
              </a:ext>
            </a:extLst>
          </p:cNvPr>
          <p:cNvGraphicFramePr>
            <a:graphicFrameLocks/>
          </p:cNvGraphicFramePr>
          <p:nvPr/>
        </p:nvGraphicFramePr>
        <p:xfrm>
          <a:off x="1663705" y="3740914"/>
          <a:ext cx="7950200" cy="30607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84A5AA9D-C9FC-4D18-EF2F-5581838D4EA0}"/>
              </a:ext>
            </a:extLst>
          </p:cNvPr>
          <p:cNvSpPr txBox="1"/>
          <p:nvPr/>
        </p:nvSpPr>
        <p:spPr>
          <a:xfrm>
            <a:off x="7363114" y="1195853"/>
            <a:ext cx="3701349" cy="2031325"/>
          </a:xfrm>
          <a:prstGeom prst="rect">
            <a:avLst/>
          </a:prstGeom>
          <a:solidFill>
            <a:srgbClr val="007E4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Tw Cen MT" panose="020B0602020104020603"/>
                <a:ea typeface="+mn-ea"/>
                <a:cs typeface="+mn-cs"/>
              </a:rPr>
              <a:t>As at 15 November: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white"/>
                </a:solidFill>
                <a:effectLst/>
                <a:uLnTx/>
                <a:uFillTx/>
                <a:latin typeface="Tw Cen MT" panose="020B0602020104020603"/>
                <a:ea typeface="+mn-ea"/>
                <a:cs typeface="+mn-cs"/>
              </a:rPr>
              <a:t>335 Individual 1/Hon/Fellow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white"/>
                </a:solidFill>
                <a:effectLst/>
                <a:uLnTx/>
                <a:uFillTx/>
                <a:latin typeface="Tw Cen MT" panose="020B0602020104020603"/>
                <a:ea typeface="+mn-ea"/>
                <a:cs typeface="+mn-cs"/>
              </a:rPr>
              <a:t>46 Individual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white"/>
                </a:solidFill>
                <a:effectLst/>
                <a:uLnTx/>
                <a:uFillTx/>
                <a:latin typeface="Tw Cen MT" panose="020B0602020104020603"/>
                <a:ea typeface="+mn-ea"/>
                <a:cs typeface="+mn-cs"/>
              </a:rPr>
              <a:t>116 Collective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white"/>
                </a:solidFill>
                <a:effectLst/>
                <a:uLnTx/>
                <a:uFillTx/>
                <a:latin typeface="Tw Cen MT" panose="020B0602020104020603"/>
                <a:ea typeface="+mn-ea"/>
                <a:cs typeface="+mn-cs"/>
              </a:rPr>
              <a:t>12 Collective2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white"/>
                </a:solidFill>
                <a:effectLst/>
                <a:uLnTx/>
                <a:uFillTx/>
                <a:latin typeface="Tw Cen MT" panose="020B0602020104020603"/>
                <a:ea typeface="+mn-ea"/>
                <a:cs typeface="+mn-cs"/>
              </a:rPr>
              <a:t>6 International Collective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white"/>
                </a:solidFill>
                <a:effectLst/>
                <a:uLnTx/>
                <a:uFillTx/>
                <a:latin typeface="Tw Cen MT" panose="020B0602020104020603"/>
                <a:ea typeface="+mn-ea"/>
                <a:cs typeface="+mn-cs"/>
              </a:rPr>
              <a:t>53 Students</a:t>
            </a:r>
          </a:p>
        </p:txBody>
      </p:sp>
      <p:sp>
        <p:nvSpPr>
          <p:cNvPr id="11" name="TextBox 10">
            <a:extLst>
              <a:ext uri="{FF2B5EF4-FFF2-40B4-BE49-F238E27FC236}">
                <a16:creationId xmlns:a16="http://schemas.microsoft.com/office/drawing/2014/main" id="{B0492F15-BE7C-E026-F9C3-B1BF47EEEA19}"/>
              </a:ext>
            </a:extLst>
          </p:cNvPr>
          <p:cNvSpPr txBox="1"/>
          <p:nvPr/>
        </p:nvSpPr>
        <p:spPr>
          <a:xfrm>
            <a:off x="7363114" y="4251922"/>
            <a:ext cx="3701349" cy="1200329"/>
          </a:xfrm>
          <a:prstGeom prst="rect">
            <a:avLst/>
          </a:prstGeom>
          <a:solidFill>
            <a:srgbClr val="007E4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Tw Cen MT" panose="020B0602020104020603"/>
                <a:ea typeface="+mn-ea"/>
                <a:cs typeface="+mn-cs"/>
              </a:rPr>
              <a:t>At 15 November, an Equivalent Membership of 1190: +8.6% so far this financial year after a 14% growth in FY24.</a:t>
            </a:r>
          </a:p>
        </p:txBody>
      </p:sp>
    </p:spTree>
    <p:extLst>
      <p:ext uri="{BB962C8B-B14F-4D97-AF65-F5344CB8AC3E}">
        <p14:creationId xmlns:p14="http://schemas.microsoft.com/office/powerpoint/2010/main" val="130379559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5D88-E7EC-EDD4-5125-2E8709BFAC72}"/>
              </a:ext>
            </a:extLst>
          </p:cNvPr>
          <p:cNvSpPr>
            <a:spLocks noGrp="1"/>
          </p:cNvSpPr>
          <p:nvPr>
            <p:ph type="title"/>
          </p:nvPr>
        </p:nvSpPr>
        <p:spPr/>
        <p:txBody>
          <a:bodyPr/>
          <a:lstStyle/>
          <a:p>
            <a:r>
              <a:rPr lang="en-AU" dirty="0"/>
              <a:t>Where next…</a:t>
            </a:r>
            <a:endParaRPr lang="en-AU" b="1" dirty="0"/>
          </a:p>
        </p:txBody>
      </p:sp>
      <p:pic>
        <p:nvPicPr>
          <p:cNvPr id="9" name="Picture 8" descr="Two people wearing hard hats and looking at a computer&#10;&#10;Description automatically generated with low confidence">
            <a:extLst>
              <a:ext uri="{FF2B5EF4-FFF2-40B4-BE49-F238E27FC236}">
                <a16:creationId xmlns:a16="http://schemas.microsoft.com/office/drawing/2014/main" id="{B73B307E-4F0E-3599-4361-C6393B362F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9806" y="4223256"/>
            <a:ext cx="2271396" cy="2271396"/>
          </a:xfrm>
          <a:prstGeom prst="rect">
            <a:avLst/>
          </a:prstGeom>
        </p:spPr>
      </p:pic>
      <p:sp>
        <p:nvSpPr>
          <p:cNvPr id="4" name="Content Placeholder 2">
            <a:extLst>
              <a:ext uri="{FF2B5EF4-FFF2-40B4-BE49-F238E27FC236}">
                <a16:creationId xmlns:a16="http://schemas.microsoft.com/office/drawing/2014/main" id="{184D051B-B1D0-0838-1D12-AC5099CD00FD}"/>
              </a:ext>
            </a:extLst>
          </p:cNvPr>
          <p:cNvSpPr>
            <a:spLocks noGrp="1"/>
          </p:cNvSpPr>
          <p:nvPr>
            <p:ph idx="1"/>
          </p:nvPr>
        </p:nvSpPr>
        <p:spPr>
          <a:xfrm>
            <a:off x="973394" y="1562689"/>
            <a:ext cx="10380406" cy="4543143"/>
          </a:xfrm>
        </p:spPr>
        <p:txBody>
          <a:bodyPr>
            <a:normAutofit/>
          </a:bodyPr>
          <a:lstStyle/>
          <a:p>
            <a:r>
              <a:rPr lang="en-AU" dirty="0">
                <a:latin typeface="Arial" panose="020B0604020202020204" pitchFamily="34" charset="0"/>
                <a:cs typeface="Arial" panose="020B0604020202020204" pitchFamily="34" charset="0"/>
              </a:rPr>
              <a:t>CIGRE has introduced news rules to help reduce attrition (from 2025): </a:t>
            </a:r>
          </a:p>
          <a:p>
            <a:pPr lvl="1"/>
            <a:r>
              <a:rPr lang="en-AU" sz="2000" b="0" dirty="0">
                <a:latin typeface="Arial" panose="020B0604020202020204" pitchFamily="34" charset="0"/>
                <a:cs typeface="Arial" panose="020B0604020202020204" pitchFamily="34" charset="0"/>
              </a:rPr>
              <a:t>students obtain the first year in employment free of charge to help transition into the workforce</a:t>
            </a:r>
          </a:p>
          <a:p>
            <a:pPr lvl="1"/>
            <a:r>
              <a:rPr lang="en-AU" sz="2000" b="0" dirty="0"/>
              <a:t>Individual 2 rates now apply for three years rather than two (subject to age limit of 35)</a:t>
            </a:r>
            <a:endParaRPr lang="en-AU" dirty="0"/>
          </a:p>
          <a:p>
            <a:r>
              <a:rPr lang="en-AU" dirty="0"/>
              <a:t>The Board will be considering our international strategy in early December – ideas are welcome.</a:t>
            </a:r>
          </a:p>
          <a:p>
            <a:r>
              <a:rPr lang="en-AU" dirty="0"/>
              <a:t>Our premier event in 2025 will be a suite of conferences in Adelaide 2-4 September including</a:t>
            </a:r>
            <a:r>
              <a:rPr lang="en-AU" dirty="0">
                <a:solidFill>
                  <a:srgbClr val="6D6E71"/>
                </a:solidFill>
              </a:rPr>
              <a:t> </a:t>
            </a:r>
            <a:r>
              <a:rPr lang="en-AU" dirty="0"/>
              <a:t>the 9th SEAPAC and the 6th CIDER along with plenary sessions, general streams, Women in Energy and NGN content and/or events.</a:t>
            </a:r>
          </a:p>
        </p:txBody>
      </p:sp>
    </p:spTree>
    <p:extLst>
      <p:ext uri="{BB962C8B-B14F-4D97-AF65-F5344CB8AC3E}">
        <p14:creationId xmlns:p14="http://schemas.microsoft.com/office/powerpoint/2010/main" val="1507465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normAutofit/>
          </a:bodyPr>
          <a:lstStyle/>
          <a:p>
            <a:r>
              <a:rPr lang="fr-FR" sz="3200" dirty="0"/>
              <a:t>Annual General Meeting</a:t>
            </a:r>
            <a:br>
              <a:rPr lang="fr-FR" sz="3200" dirty="0"/>
            </a:br>
            <a:r>
              <a:rPr lang="fr-FR" sz="3200" dirty="0"/>
              <a:t>2024 Australian Technical Committee (ATC) </a:t>
            </a:r>
            <a:r>
              <a:rPr lang="fr-FR" sz="3200" dirty="0" err="1"/>
              <a:t>Presentation</a:t>
            </a:r>
            <a:r>
              <a:rPr lang="fr-FR" sz="3200" dirty="0"/>
              <a:t> </a:t>
            </a:r>
          </a:p>
        </p:txBody>
      </p:sp>
      <p:sp>
        <p:nvSpPr>
          <p:cNvPr id="8" name="Espace réservé du texte 7"/>
          <p:cNvSpPr>
            <a:spLocks noGrp="1"/>
          </p:cNvSpPr>
          <p:nvPr>
            <p:ph type="body" sz="quarter" idx="10"/>
          </p:nvPr>
        </p:nvSpPr>
        <p:spPr/>
        <p:txBody>
          <a:bodyPr/>
          <a:lstStyle/>
          <a:p>
            <a:r>
              <a:rPr lang="fr-FR" dirty="0"/>
              <a:t>Angela Klepac – ATC Chair Person </a:t>
            </a:r>
          </a:p>
          <a:p>
            <a:r>
              <a:rPr lang="fr-FR" dirty="0"/>
              <a:t>Angela.Klepac@gmail.com</a:t>
            </a:r>
          </a:p>
          <a:p>
            <a:endParaRPr lang="fr-FR" dirty="0"/>
          </a:p>
        </p:txBody>
      </p:sp>
      <p:sp>
        <p:nvSpPr>
          <p:cNvPr id="7" name="Espace réservé du texte 6"/>
          <p:cNvSpPr>
            <a:spLocks noGrp="1"/>
          </p:cNvSpPr>
          <p:nvPr>
            <p:ph type="body" sz="quarter" idx="13"/>
          </p:nvPr>
        </p:nvSpPr>
        <p:spPr>
          <a:xfrm>
            <a:off x="452284" y="4803586"/>
            <a:ext cx="11189414" cy="774416"/>
          </a:xfrm>
        </p:spPr>
        <p:txBody>
          <a:bodyPr/>
          <a:lstStyle/>
          <a:p>
            <a:r>
              <a:rPr lang="fr-FR" dirty="0"/>
              <a:t>15th </a:t>
            </a:r>
            <a:r>
              <a:rPr lang="fr-FR" dirty="0" err="1"/>
              <a:t>November</a:t>
            </a:r>
            <a:r>
              <a:rPr lang="fr-FR" dirty="0"/>
              <a:t> 2024</a:t>
            </a:r>
          </a:p>
        </p:txBody>
      </p:sp>
      <p:pic>
        <p:nvPicPr>
          <p:cNvPr id="2" name="Picture 1">
            <a:extLst>
              <a:ext uri="{FF2B5EF4-FFF2-40B4-BE49-F238E27FC236}">
                <a16:creationId xmlns:a16="http://schemas.microsoft.com/office/drawing/2014/main" id="{1316B0CF-39FA-489F-E773-A60BDBB155A4}"/>
              </a:ext>
            </a:extLst>
          </p:cNvPr>
          <p:cNvPicPr>
            <a:picLocks noChangeAspect="1"/>
          </p:cNvPicPr>
          <p:nvPr/>
        </p:nvPicPr>
        <p:blipFill>
          <a:blip r:embed="rId2"/>
          <a:stretch>
            <a:fillRect/>
          </a:stretch>
        </p:blipFill>
        <p:spPr>
          <a:xfrm>
            <a:off x="550607" y="2171828"/>
            <a:ext cx="1695444" cy="1695444"/>
          </a:xfrm>
          <a:prstGeom prst="rect">
            <a:avLst/>
          </a:prstGeom>
        </p:spPr>
      </p:pic>
    </p:spTree>
    <p:extLst>
      <p:ext uri="{BB962C8B-B14F-4D97-AF65-F5344CB8AC3E}">
        <p14:creationId xmlns:p14="http://schemas.microsoft.com/office/powerpoint/2010/main" val="39533629"/>
      </p:ext>
    </p:extLst>
  </p:cSld>
  <p:clrMapOvr>
    <a:masterClrMapping/>
  </p:clrMapOvr>
  <mc:AlternateContent xmlns:mc="http://schemas.openxmlformats.org/markup-compatibility/2006" xmlns:p14="http://schemas.microsoft.com/office/powerpoint/2010/main">
    <mc:Choice Requires="p14">
      <p:transition spd="slow" p14:dur="2000" advTm="11074"/>
    </mc:Choice>
    <mc:Fallback xmlns="">
      <p:transition spd="slow" advTm="1107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D4FA8-3774-5632-9519-ED0E3ABA3586}"/>
              </a:ext>
            </a:extLst>
          </p:cNvPr>
          <p:cNvSpPr>
            <a:spLocks noGrp="1"/>
          </p:cNvSpPr>
          <p:nvPr>
            <p:ph type="body" sz="quarter" idx="10"/>
          </p:nvPr>
        </p:nvSpPr>
        <p:spPr/>
        <p:txBody>
          <a:bodyPr/>
          <a:lstStyle/>
          <a:p>
            <a:pPr marL="457200" indent="-457200">
              <a:buFont typeface="+mj-lt"/>
              <a:buAutoNum type="arabicPeriod"/>
            </a:pPr>
            <a:r>
              <a:rPr lang="en-US" b="0" dirty="0"/>
              <a:t>2024 Year in Review </a:t>
            </a:r>
          </a:p>
          <a:p>
            <a:pPr marL="457200" indent="-457200">
              <a:buFont typeface="+mj-lt"/>
              <a:buAutoNum type="arabicPeriod"/>
            </a:pPr>
            <a:r>
              <a:rPr lang="en-US" b="0" dirty="0"/>
              <a:t>Transformer Workshop </a:t>
            </a:r>
          </a:p>
          <a:p>
            <a:pPr marL="457200" indent="-457200">
              <a:buFont typeface="+mj-lt"/>
              <a:buAutoNum type="arabicPeriod"/>
            </a:pPr>
            <a:r>
              <a:rPr lang="en-US" b="0" dirty="0"/>
              <a:t>CIGRE Paris 2024 Session </a:t>
            </a:r>
          </a:p>
          <a:p>
            <a:pPr marL="457200" indent="-457200">
              <a:buFont typeface="+mj-lt"/>
              <a:buAutoNum type="arabicPeriod"/>
            </a:pPr>
            <a:r>
              <a:rPr lang="en-US" b="0" dirty="0"/>
              <a:t>Power Electronics and Power System Integration Seminar </a:t>
            </a:r>
          </a:p>
          <a:p>
            <a:pPr marL="457200" indent="-457200">
              <a:buFont typeface="+mj-lt"/>
              <a:buAutoNum type="arabicPeriod"/>
            </a:pPr>
            <a:r>
              <a:rPr lang="en-US" b="0" dirty="0"/>
              <a:t>2024 Australian Technical Committee Presentation Day </a:t>
            </a:r>
          </a:p>
        </p:txBody>
      </p:sp>
      <p:sp>
        <p:nvSpPr>
          <p:cNvPr id="3" name="Title 2">
            <a:extLst>
              <a:ext uri="{FF2B5EF4-FFF2-40B4-BE49-F238E27FC236}">
                <a16:creationId xmlns:a16="http://schemas.microsoft.com/office/drawing/2014/main" id="{1C46CFD2-8577-E1F2-6A1A-CDA803C21D90}"/>
              </a:ext>
            </a:extLst>
          </p:cNvPr>
          <p:cNvSpPr>
            <a:spLocks noGrp="1"/>
          </p:cNvSpPr>
          <p:nvPr>
            <p:ph type="title"/>
          </p:nvPr>
        </p:nvSpPr>
        <p:spPr/>
        <p:txBody>
          <a:bodyPr/>
          <a:lstStyle/>
          <a:p>
            <a:r>
              <a:rPr lang="en-US" dirty="0">
                <a:solidFill>
                  <a:srgbClr val="007E4F"/>
                </a:solidFill>
              </a:rPr>
              <a:t>Agenda for today </a:t>
            </a:r>
            <a:endParaRPr lang="en-AU" dirty="0">
              <a:solidFill>
                <a:srgbClr val="007E4F"/>
              </a:solidFill>
            </a:endParaRPr>
          </a:p>
        </p:txBody>
      </p:sp>
    </p:spTree>
    <p:extLst>
      <p:ext uri="{BB962C8B-B14F-4D97-AF65-F5344CB8AC3E}">
        <p14:creationId xmlns:p14="http://schemas.microsoft.com/office/powerpoint/2010/main" val="1709221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5">
            <a:extLst>
              <a:ext uri="{FF2B5EF4-FFF2-40B4-BE49-F238E27FC236}">
                <a16:creationId xmlns:a16="http://schemas.microsoft.com/office/drawing/2014/main" id="{37E302E9-FC8D-43EB-811C-F2445B5B56DE}"/>
              </a:ext>
            </a:extLst>
          </p:cNvPr>
          <p:cNvSpPr>
            <a:spLocks noGrp="1"/>
          </p:cNvSpPr>
          <p:nvPr>
            <p:ph type="body" sz="quarter" idx="10"/>
          </p:nvPr>
        </p:nvSpPr>
        <p:spPr>
          <a:xfrm>
            <a:off x="545731" y="1329603"/>
            <a:ext cx="7034941" cy="5107921"/>
          </a:xfrm>
        </p:spPr>
        <p:txBody>
          <a:bodyPr anchor="t">
            <a:noAutofit/>
          </a:bodyPr>
          <a:lstStyle/>
          <a:p>
            <a:pPr marL="342900" indent="-342900" algn="l">
              <a:lnSpc>
                <a:spcPct val="100000"/>
              </a:lnSpc>
              <a:spcBef>
                <a:spcPts val="0"/>
              </a:spcBef>
              <a:buFont typeface="Arial" panose="020B0604020202020204" pitchFamily="34" charset="0"/>
              <a:buChar char="•"/>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Acknowledgement of the important work our convenors undertake in keeping the Australian panels highly engaged and at the same time collaborating with their local and international counterparts via AP, SC, WG meetings, workshops, tutorials and facilitating technical discussion </a:t>
            </a:r>
            <a:r>
              <a:rPr lang="en-US" sz="2000" b="0" dirty="0"/>
              <a:t>sessions</a:t>
            </a:r>
          </a:p>
          <a:p>
            <a:pPr marL="342900" indent="-342900" algn="l">
              <a:lnSpc>
                <a:spcPct val="100000"/>
              </a:lnSpc>
              <a:spcBef>
                <a:spcPts val="0"/>
              </a:spcBef>
              <a:buFont typeface="Arial" panose="020B0604020202020204" pitchFamily="34" charset="0"/>
              <a:buChar char="•"/>
              <a:defRPr/>
            </a:pPr>
            <a:r>
              <a:rPr kumimoji="0" lang="en-AU"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High engagement and involvement of NGN members on all Panels</a:t>
            </a:r>
          </a:p>
          <a:p>
            <a:pPr marL="342900" indent="-342900" algn="l">
              <a:lnSpc>
                <a:spcPct val="100000"/>
              </a:lnSpc>
              <a:spcBef>
                <a:spcPts val="0"/>
              </a:spcBef>
              <a:buFont typeface="Arial" panose="020B0604020202020204" pitchFamily="34" charset="0"/>
              <a:buChar char="•"/>
              <a:defRPr/>
            </a:pPr>
            <a:r>
              <a:rPr lang="en-AU" sz="2000" b="0" dirty="0"/>
              <a:t>Focus on delivering seminars/workshops on key industry issues</a:t>
            </a:r>
            <a:endParaRPr kumimoji="0" lang="en-AU"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Local events held this year :</a:t>
            </a:r>
          </a:p>
          <a:p>
            <a:pPr lvl="2">
              <a:lnSpc>
                <a:spcPct val="100000"/>
              </a:lnSpc>
              <a:spcBef>
                <a:spcPts val="0"/>
              </a:spcBef>
              <a:buFont typeface="Courier New" panose="02070309020205020404" pitchFamily="49" charset="0"/>
              <a:buChar char="o"/>
              <a:defRPr/>
            </a:pPr>
            <a:r>
              <a:rPr lang="en-AU" sz="2000" dirty="0"/>
              <a:t>Transformer Workshop – 31</a:t>
            </a:r>
            <a:r>
              <a:rPr lang="en-AU" sz="2000" baseline="30000" dirty="0"/>
              <a:t>st</a:t>
            </a:r>
            <a:r>
              <a:rPr lang="en-AU" sz="2000" dirty="0"/>
              <a:t> April to 2</a:t>
            </a:r>
            <a:r>
              <a:rPr lang="en-AU" sz="2000" baseline="30000" dirty="0"/>
              <a:t>nd </a:t>
            </a:r>
            <a:r>
              <a:rPr lang="en-US" sz="2000" dirty="0"/>
              <a:t>May</a:t>
            </a:r>
          </a:p>
          <a:p>
            <a:pPr lvl="2">
              <a:lnSpc>
                <a:spcPct val="100000"/>
              </a:lnSpc>
              <a:spcBef>
                <a:spcPts val="0"/>
              </a:spcBef>
              <a:buFont typeface="Courier New" panose="02070309020205020404" pitchFamily="49" charset="0"/>
              <a:buChar char="o"/>
              <a:defRPr/>
            </a:pPr>
            <a:r>
              <a:rPr lang="en-US" sz="2000" dirty="0"/>
              <a:t>Power Electronics and Power System Integration Seminar 29</a:t>
            </a:r>
            <a:r>
              <a:rPr lang="en-US" sz="2000" baseline="30000" dirty="0"/>
              <a:t>th</a:t>
            </a:r>
            <a:r>
              <a:rPr lang="en-US" sz="2000" dirty="0"/>
              <a:t> to 30</a:t>
            </a:r>
            <a:r>
              <a:rPr lang="en-US" sz="2000" baseline="30000" dirty="0"/>
              <a:t>th</a:t>
            </a:r>
            <a:r>
              <a:rPr lang="en-US" sz="2000" dirty="0"/>
              <a:t> October </a:t>
            </a:r>
            <a:endParaRPr lang="en-AU" sz="2000" dirty="0"/>
          </a:p>
          <a:p>
            <a:pPr lvl="2">
              <a:lnSpc>
                <a:spcPct val="100000"/>
              </a:lnSpc>
              <a:spcBef>
                <a:spcPts val="0"/>
              </a:spcBef>
              <a:buFont typeface="Courier New" panose="02070309020205020404" pitchFamily="49" charset="0"/>
              <a:buChar char="o"/>
              <a:defRPr/>
            </a:pPr>
            <a:r>
              <a:rPr kumimoji="0" lang="en-AU"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ATC Presentation Day </a:t>
            </a:r>
            <a:r>
              <a:rPr lang="en-AU" sz="2000" dirty="0"/>
              <a:t>14</a:t>
            </a:r>
            <a:r>
              <a:rPr kumimoji="0" lang="en-AU" sz="2000" b="0" i="0" u="none" strike="noStrike" kern="1200" cap="none" spc="0" normalizeH="0" baseline="30000" noProof="0" dirty="0" err="1">
                <a:ln>
                  <a:noFill/>
                </a:ln>
                <a:effectLst/>
                <a:uLnTx/>
                <a:uFillTx/>
                <a:latin typeface="Arial" panose="020B0604020202020204" pitchFamily="34" charset="0"/>
                <a:ea typeface="+mn-ea"/>
                <a:cs typeface="Arial" panose="020B0604020202020204" pitchFamily="34" charset="0"/>
              </a:rPr>
              <a:t>th</a:t>
            </a:r>
            <a:r>
              <a:rPr kumimoji="0" lang="en-AU"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November 2024</a:t>
            </a:r>
          </a:p>
          <a:p>
            <a:pPr lvl="2">
              <a:lnSpc>
                <a:spcPct val="100000"/>
              </a:lnSpc>
              <a:spcBef>
                <a:spcPts val="0"/>
              </a:spcBef>
              <a:buFont typeface="Courier New" panose="02070309020205020404" pitchFamily="49" charset="0"/>
              <a:buChar char="o"/>
              <a:defRPr/>
            </a:pPr>
            <a:r>
              <a:rPr kumimoji="0" lang="en-AU"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Australian panel meetings held </a:t>
            </a:r>
            <a:r>
              <a:rPr lang="en-AU" sz="2000" dirty="0"/>
              <a:t>in the y</a:t>
            </a:r>
            <a:r>
              <a:rPr kumimoji="0" lang="en-AU"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ear </a:t>
            </a:r>
          </a:p>
          <a:p>
            <a:pPr marL="342900" indent="-342900" algn="l">
              <a:lnSpc>
                <a:spcPct val="100000"/>
              </a:lnSpc>
              <a:spcBef>
                <a:spcPts val="0"/>
              </a:spcBef>
              <a:buFont typeface="Arial" panose="020B0604020202020204" pitchFamily="34" charset="0"/>
              <a:buChar char="•"/>
              <a:defRPr/>
            </a:pPr>
            <a:r>
              <a:rPr lang="en-AU" sz="2000" b="0" dirty="0"/>
              <a:t>Attendance at the Paris 2024 Session</a:t>
            </a:r>
          </a:p>
          <a:p>
            <a:pPr algn="l"/>
            <a:endParaRPr lang="en-US" sz="2000" dirty="0"/>
          </a:p>
        </p:txBody>
      </p:sp>
      <p:pic>
        <p:nvPicPr>
          <p:cNvPr id="13" name="Picture 12"/>
          <p:cNvPicPr>
            <a:picLocks/>
          </p:cNvPicPr>
          <p:nvPr/>
        </p:nvPicPr>
        <p:blipFill>
          <a:blip r:embed="rId2"/>
          <a:stretch>
            <a:fillRect/>
          </a:stretch>
        </p:blipFill>
        <p:spPr>
          <a:xfrm>
            <a:off x="7565620" y="393993"/>
            <a:ext cx="864000" cy="1224000"/>
          </a:xfrm>
          <a:prstGeom prst="rect">
            <a:avLst/>
          </a:prstGeom>
        </p:spPr>
      </p:pic>
      <p:sp>
        <p:nvSpPr>
          <p:cNvPr id="8" name="Titre 3">
            <a:extLst>
              <a:ext uri="{FF2B5EF4-FFF2-40B4-BE49-F238E27FC236}">
                <a16:creationId xmlns:a16="http://schemas.microsoft.com/office/drawing/2014/main" id="{6BEC15D0-C842-4F0F-AC6C-B4B7AE9BC660}"/>
              </a:ext>
            </a:extLst>
          </p:cNvPr>
          <p:cNvSpPr txBox="1">
            <a:spLocks/>
          </p:cNvSpPr>
          <p:nvPr/>
        </p:nvSpPr>
        <p:spPr>
          <a:xfrm>
            <a:off x="525970" y="393993"/>
            <a:ext cx="5229371" cy="717088"/>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007E4F"/>
                </a:solidFill>
                <a:effectLst/>
                <a:uLnTx/>
                <a:uFillTx/>
                <a:latin typeface="Arial" panose="020B0604020202020204" pitchFamily="34" charset="0"/>
                <a:ea typeface="+mj-ea"/>
                <a:cs typeface="Arial" panose="020B0604020202020204" pitchFamily="34" charset="0"/>
              </a:rPr>
              <a:t>1. 2024 Year In review </a:t>
            </a:r>
          </a:p>
        </p:txBody>
      </p:sp>
      <p:pic>
        <p:nvPicPr>
          <p:cNvPr id="14" name="Picture 13"/>
          <p:cNvPicPr>
            <a:picLocks/>
          </p:cNvPicPr>
          <p:nvPr/>
        </p:nvPicPr>
        <p:blipFill>
          <a:blip r:embed="rId3"/>
          <a:stretch>
            <a:fillRect/>
          </a:stretch>
        </p:blipFill>
        <p:spPr>
          <a:xfrm>
            <a:off x="8547365" y="411201"/>
            <a:ext cx="864000" cy="1224000"/>
          </a:xfrm>
          <a:prstGeom prst="rect">
            <a:avLst/>
          </a:prstGeom>
        </p:spPr>
      </p:pic>
      <p:pic>
        <p:nvPicPr>
          <p:cNvPr id="15" name="Picture 14"/>
          <p:cNvPicPr>
            <a:picLocks/>
          </p:cNvPicPr>
          <p:nvPr/>
        </p:nvPicPr>
        <p:blipFill>
          <a:blip r:embed="rId4"/>
          <a:stretch>
            <a:fillRect/>
          </a:stretch>
        </p:blipFill>
        <p:spPr>
          <a:xfrm>
            <a:off x="10533256" y="411201"/>
            <a:ext cx="864000" cy="1224000"/>
          </a:xfrm>
          <a:prstGeom prst="rect">
            <a:avLst/>
          </a:prstGeom>
        </p:spPr>
      </p:pic>
      <p:pic>
        <p:nvPicPr>
          <p:cNvPr id="16" name="Picture 15"/>
          <p:cNvPicPr>
            <a:picLocks noChangeAspect="1"/>
          </p:cNvPicPr>
          <p:nvPr/>
        </p:nvPicPr>
        <p:blipFill>
          <a:blip r:embed="rId5"/>
          <a:stretch>
            <a:fillRect/>
          </a:stretch>
        </p:blipFill>
        <p:spPr>
          <a:xfrm>
            <a:off x="9542487" y="399106"/>
            <a:ext cx="859647" cy="1224000"/>
          </a:xfrm>
          <a:prstGeom prst="rect">
            <a:avLst/>
          </a:prstGeom>
        </p:spPr>
      </p:pic>
      <p:pic>
        <p:nvPicPr>
          <p:cNvPr id="23" name="Picture 22"/>
          <p:cNvPicPr>
            <a:picLocks/>
          </p:cNvPicPr>
          <p:nvPr/>
        </p:nvPicPr>
        <p:blipFill>
          <a:blip r:embed="rId6"/>
          <a:stretch>
            <a:fillRect/>
          </a:stretch>
        </p:blipFill>
        <p:spPr>
          <a:xfrm>
            <a:off x="8547365" y="1750437"/>
            <a:ext cx="864000" cy="1224000"/>
          </a:xfrm>
          <a:prstGeom prst="rect">
            <a:avLst/>
          </a:prstGeom>
        </p:spPr>
      </p:pic>
      <p:pic>
        <p:nvPicPr>
          <p:cNvPr id="24" name="Picture 23"/>
          <p:cNvPicPr>
            <a:picLocks/>
          </p:cNvPicPr>
          <p:nvPr/>
        </p:nvPicPr>
        <p:blipFill>
          <a:blip r:embed="rId7"/>
          <a:stretch>
            <a:fillRect/>
          </a:stretch>
        </p:blipFill>
        <p:spPr>
          <a:xfrm>
            <a:off x="7543192" y="1750437"/>
            <a:ext cx="864000" cy="1224000"/>
          </a:xfrm>
          <a:prstGeom prst="rect">
            <a:avLst/>
          </a:prstGeom>
        </p:spPr>
      </p:pic>
      <p:pic>
        <p:nvPicPr>
          <p:cNvPr id="25" name="Picture 24"/>
          <p:cNvPicPr>
            <a:picLocks/>
          </p:cNvPicPr>
          <p:nvPr/>
        </p:nvPicPr>
        <p:blipFill>
          <a:blip r:embed="rId8"/>
          <a:stretch>
            <a:fillRect/>
          </a:stretch>
        </p:blipFill>
        <p:spPr>
          <a:xfrm>
            <a:off x="9551538" y="1750437"/>
            <a:ext cx="864000" cy="1224000"/>
          </a:xfrm>
          <a:prstGeom prst="rect">
            <a:avLst/>
          </a:prstGeom>
        </p:spPr>
      </p:pic>
      <p:pic>
        <p:nvPicPr>
          <p:cNvPr id="26" name="Picture 25"/>
          <p:cNvPicPr>
            <a:picLocks/>
          </p:cNvPicPr>
          <p:nvPr/>
        </p:nvPicPr>
        <p:blipFill>
          <a:blip r:embed="rId9"/>
          <a:stretch>
            <a:fillRect/>
          </a:stretch>
        </p:blipFill>
        <p:spPr>
          <a:xfrm>
            <a:off x="10533256" y="1750437"/>
            <a:ext cx="864000" cy="1224000"/>
          </a:xfrm>
          <a:prstGeom prst="rect">
            <a:avLst/>
          </a:prstGeom>
        </p:spPr>
      </p:pic>
      <p:pic>
        <p:nvPicPr>
          <p:cNvPr id="27" name="Picture 26"/>
          <p:cNvPicPr>
            <a:picLocks/>
          </p:cNvPicPr>
          <p:nvPr/>
        </p:nvPicPr>
        <p:blipFill>
          <a:blip r:embed="rId10"/>
          <a:stretch>
            <a:fillRect/>
          </a:stretch>
        </p:blipFill>
        <p:spPr>
          <a:xfrm>
            <a:off x="7543192" y="3101768"/>
            <a:ext cx="864000" cy="1224000"/>
          </a:xfrm>
          <a:prstGeom prst="rect">
            <a:avLst/>
          </a:prstGeom>
        </p:spPr>
      </p:pic>
      <p:pic>
        <p:nvPicPr>
          <p:cNvPr id="28" name="Picture 27"/>
          <p:cNvPicPr>
            <a:picLocks/>
          </p:cNvPicPr>
          <p:nvPr/>
        </p:nvPicPr>
        <p:blipFill>
          <a:blip r:embed="rId11"/>
          <a:stretch>
            <a:fillRect/>
          </a:stretch>
        </p:blipFill>
        <p:spPr>
          <a:xfrm>
            <a:off x="8547365" y="3101768"/>
            <a:ext cx="864000" cy="1224000"/>
          </a:xfrm>
          <a:prstGeom prst="rect">
            <a:avLst/>
          </a:prstGeom>
        </p:spPr>
      </p:pic>
      <p:pic>
        <p:nvPicPr>
          <p:cNvPr id="29" name="Picture 28"/>
          <p:cNvPicPr>
            <a:picLocks/>
          </p:cNvPicPr>
          <p:nvPr/>
        </p:nvPicPr>
        <p:blipFill>
          <a:blip r:embed="rId12"/>
          <a:stretch>
            <a:fillRect/>
          </a:stretch>
        </p:blipFill>
        <p:spPr>
          <a:xfrm>
            <a:off x="9551538" y="3101768"/>
            <a:ext cx="864000" cy="1224000"/>
          </a:xfrm>
          <a:prstGeom prst="rect">
            <a:avLst/>
          </a:prstGeom>
        </p:spPr>
      </p:pic>
      <p:pic>
        <p:nvPicPr>
          <p:cNvPr id="30" name="Picture 29"/>
          <p:cNvPicPr>
            <a:picLocks/>
          </p:cNvPicPr>
          <p:nvPr/>
        </p:nvPicPr>
        <p:blipFill>
          <a:blip r:embed="rId13"/>
          <a:stretch>
            <a:fillRect/>
          </a:stretch>
        </p:blipFill>
        <p:spPr>
          <a:xfrm>
            <a:off x="10521463" y="3089673"/>
            <a:ext cx="864000" cy="1224000"/>
          </a:xfrm>
          <a:prstGeom prst="rect">
            <a:avLst/>
          </a:prstGeom>
        </p:spPr>
      </p:pic>
      <p:pic>
        <p:nvPicPr>
          <p:cNvPr id="31" name="Picture 30"/>
          <p:cNvPicPr>
            <a:picLocks noChangeAspect="1"/>
          </p:cNvPicPr>
          <p:nvPr/>
        </p:nvPicPr>
        <p:blipFill>
          <a:blip r:embed="rId14"/>
          <a:stretch>
            <a:fillRect/>
          </a:stretch>
        </p:blipFill>
        <p:spPr>
          <a:xfrm>
            <a:off x="7565620" y="4453730"/>
            <a:ext cx="859081" cy="1224000"/>
          </a:xfrm>
          <a:prstGeom prst="rect">
            <a:avLst/>
          </a:prstGeom>
        </p:spPr>
      </p:pic>
      <p:pic>
        <p:nvPicPr>
          <p:cNvPr id="32" name="Picture 31"/>
          <p:cNvPicPr>
            <a:picLocks noChangeAspect="1"/>
          </p:cNvPicPr>
          <p:nvPr/>
        </p:nvPicPr>
        <p:blipFill>
          <a:blip r:embed="rId15"/>
          <a:stretch>
            <a:fillRect/>
          </a:stretch>
        </p:blipFill>
        <p:spPr>
          <a:xfrm>
            <a:off x="8545795" y="4453099"/>
            <a:ext cx="865570" cy="1224000"/>
          </a:xfrm>
          <a:prstGeom prst="rect">
            <a:avLst/>
          </a:prstGeom>
        </p:spPr>
      </p:pic>
      <p:pic>
        <p:nvPicPr>
          <p:cNvPr id="33" name="Picture 32"/>
          <p:cNvPicPr>
            <a:picLocks noChangeAspect="1"/>
          </p:cNvPicPr>
          <p:nvPr/>
        </p:nvPicPr>
        <p:blipFill>
          <a:blip r:embed="rId16"/>
          <a:stretch>
            <a:fillRect/>
          </a:stretch>
        </p:blipFill>
        <p:spPr>
          <a:xfrm>
            <a:off x="9542487" y="4451513"/>
            <a:ext cx="864000" cy="1225586"/>
          </a:xfrm>
          <a:prstGeom prst="rect">
            <a:avLst/>
          </a:prstGeom>
        </p:spPr>
      </p:pic>
      <p:pic>
        <p:nvPicPr>
          <p:cNvPr id="34" name="Picture 33"/>
          <p:cNvPicPr>
            <a:picLocks noChangeAspect="1"/>
          </p:cNvPicPr>
          <p:nvPr/>
        </p:nvPicPr>
        <p:blipFill>
          <a:blip r:embed="rId17"/>
          <a:stretch>
            <a:fillRect/>
          </a:stretch>
        </p:blipFill>
        <p:spPr>
          <a:xfrm>
            <a:off x="10517005" y="4453099"/>
            <a:ext cx="872915" cy="1224000"/>
          </a:xfrm>
          <a:prstGeom prst="rect">
            <a:avLst/>
          </a:prstGeom>
        </p:spPr>
      </p:pic>
      <p:sp>
        <p:nvSpPr>
          <p:cNvPr id="2" name="TextBox 1">
            <a:extLst>
              <a:ext uri="{FF2B5EF4-FFF2-40B4-BE49-F238E27FC236}">
                <a16:creationId xmlns:a16="http://schemas.microsoft.com/office/drawing/2014/main" id="{075A8D74-9199-FDAF-B178-F8C2B4374175}"/>
              </a:ext>
            </a:extLst>
          </p:cNvPr>
          <p:cNvSpPr txBox="1"/>
          <p:nvPr/>
        </p:nvSpPr>
        <p:spPr>
          <a:xfrm>
            <a:off x="545731" y="948096"/>
            <a:ext cx="31630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Another successful </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year</a:t>
            </a:r>
          </a:p>
        </p:txBody>
      </p:sp>
    </p:spTree>
    <p:extLst>
      <p:ext uri="{BB962C8B-B14F-4D97-AF65-F5344CB8AC3E}">
        <p14:creationId xmlns:p14="http://schemas.microsoft.com/office/powerpoint/2010/main" val="575225041"/>
      </p:ext>
    </p:extLst>
  </p:cSld>
  <p:clrMapOvr>
    <a:masterClrMapping/>
  </p:clrMapOvr>
  <mc:AlternateContent xmlns:mc="http://schemas.openxmlformats.org/markup-compatibility/2006" xmlns:p14="http://schemas.microsoft.com/office/powerpoint/2010/main">
    <mc:Choice Requires="p14">
      <p:transition spd="slow" p14:dur="2000" advTm="76700"/>
    </mc:Choice>
    <mc:Fallback xmlns="">
      <p:transition spd="slow" advTm="767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Arial" panose="020B0604020202020204" pitchFamily="34" charset="0"/>
                <a:cs typeface="Arial" panose="020B0604020202020204" pitchFamily="34" charset="0"/>
              </a:rPr>
              <a:t>Outline</a:t>
            </a:r>
            <a:endParaRPr lang="en-AU" dirty="0"/>
          </a:p>
        </p:txBody>
      </p:sp>
      <p:sp>
        <p:nvSpPr>
          <p:cNvPr id="3" name="Content Placeholder 2"/>
          <p:cNvSpPr>
            <a:spLocks noGrp="1"/>
          </p:cNvSpPr>
          <p:nvPr>
            <p:ph idx="1"/>
          </p:nvPr>
        </p:nvSpPr>
        <p:spPr>
          <a:xfrm>
            <a:off x="838200" y="2057400"/>
            <a:ext cx="10515600" cy="2374490"/>
          </a:xfrm>
        </p:spPr>
        <p:txBody>
          <a:bodyPr>
            <a:normAutofit/>
          </a:bodyPr>
          <a:lstStyle/>
          <a:p>
            <a:r>
              <a:rPr lang="en-AU" dirty="0">
                <a:latin typeface="Arial" panose="020B0604020202020204" pitchFamily="34" charset="0"/>
                <a:cs typeface="Arial" panose="020B0604020202020204" pitchFamily="34" charset="0"/>
              </a:rPr>
              <a:t>Performance, Governance and Management</a:t>
            </a:r>
          </a:p>
          <a:p>
            <a:r>
              <a:rPr lang="en-AU" dirty="0">
                <a:latin typeface="Arial" panose="020B0604020202020204" pitchFamily="34" charset="0"/>
                <a:cs typeface="Arial" panose="020B0604020202020204" pitchFamily="34" charset="0"/>
              </a:rPr>
              <a:t>20</a:t>
            </a:r>
            <a:r>
              <a:rPr lang="en-AU" dirty="0"/>
              <a:t>24-2027 Strategic Plan</a:t>
            </a:r>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Quality Events Valued by Industry </a:t>
            </a:r>
          </a:p>
          <a:p>
            <a:r>
              <a:rPr lang="en-AU" dirty="0"/>
              <a:t>People</a:t>
            </a:r>
            <a:endParaRPr lang="en-AU" dirty="0">
              <a:latin typeface="Arial" panose="020B0604020202020204" pitchFamily="34" charset="0"/>
              <a:cs typeface="Arial" panose="020B0604020202020204" pitchFamily="34" charset="0"/>
            </a:endParaRPr>
          </a:p>
          <a:p>
            <a:endParaRPr lang="en-AU" dirty="0"/>
          </a:p>
        </p:txBody>
      </p:sp>
      <p:sp>
        <p:nvSpPr>
          <p:cNvPr id="4" name="TextBox 3">
            <a:extLst>
              <a:ext uri="{FF2B5EF4-FFF2-40B4-BE49-F238E27FC236}">
                <a16:creationId xmlns:a16="http://schemas.microsoft.com/office/drawing/2014/main" id="{48E85808-4446-83A5-2E83-45BCF779B83A}"/>
              </a:ext>
            </a:extLst>
          </p:cNvPr>
          <p:cNvSpPr txBox="1"/>
          <p:nvPr/>
        </p:nvSpPr>
        <p:spPr>
          <a:xfrm>
            <a:off x="1890793" y="4190084"/>
            <a:ext cx="8128862" cy="1015663"/>
          </a:xfrm>
          <a:prstGeom prst="rect">
            <a:avLst/>
          </a:prstGeom>
          <a:noFill/>
        </p:spPr>
        <p:txBody>
          <a:bodyPr wrap="square" rtlCol="0">
            <a:spAutoFit/>
          </a:bodyPr>
          <a:lstStyle/>
          <a:p>
            <a:r>
              <a:rPr lang="en-AU" sz="2000" i="1" dirty="0"/>
              <a:t>This presentation will provide an overview of some of the key components of CIGRE Australia’s operations over the past 12 months - further detail on a number of these matters will be provided by later presenters.</a:t>
            </a:r>
          </a:p>
        </p:txBody>
      </p:sp>
    </p:spTree>
    <p:extLst>
      <p:ext uri="{BB962C8B-B14F-4D97-AF65-F5344CB8AC3E}">
        <p14:creationId xmlns:p14="http://schemas.microsoft.com/office/powerpoint/2010/main" val="1365546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3F0EE3-C22E-9C37-ECFF-ED26E1C39460}"/>
              </a:ext>
            </a:extLst>
          </p:cNvPr>
          <p:cNvSpPr>
            <a:spLocks noGrp="1"/>
          </p:cNvSpPr>
          <p:nvPr>
            <p:ph type="body" sz="quarter" idx="10"/>
          </p:nvPr>
        </p:nvSpPr>
        <p:spPr>
          <a:xfrm>
            <a:off x="488271" y="577048"/>
            <a:ext cx="9167451" cy="701336"/>
          </a:xfrm>
        </p:spPr>
        <p:txBody>
          <a:bodyPr>
            <a:normAutofit/>
          </a:bodyPr>
          <a:lstStyle/>
          <a:p>
            <a:pPr algn="l"/>
            <a:r>
              <a:rPr lang="en-US" sz="3200" dirty="0">
                <a:solidFill>
                  <a:srgbClr val="007E4F"/>
                </a:solidFill>
              </a:rPr>
              <a:t>2. Transformer Workshop</a:t>
            </a:r>
            <a:endParaRPr lang="en-AU" sz="3200" dirty="0">
              <a:solidFill>
                <a:srgbClr val="007E4F"/>
              </a:solidFill>
            </a:endParaRPr>
          </a:p>
        </p:txBody>
      </p:sp>
      <p:sp>
        <p:nvSpPr>
          <p:cNvPr id="7" name="TextBox 6">
            <a:extLst>
              <a:ext uri="{FF2B5EF4-FFF2-40B4-BE49-F238E27FC236}">
                <a16:creationId xmlns:a16="http://schemas.microsoft.com/office/drawing/2014/main" id="{626DA716-AF77-F52F-4B55-DCD9438858F1}"/>
              </a:ext>
            </a:extLst>
          </p:cNvPr>
          <p:cNvSpPr txBox="1"/>
          <p:nvPr/>
        </p:nvSpPr>
        <p:spPr>
          <a:xfrm>
            <a:off x="936184" y="1536174"/>
            <a:ext cx="6096000" cy="501675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3-day event held in Sydney on 31</a:t>
            </a:r>
            <a:r>
              <a:rPr kumimoji="0" lang="en-AU" sz="2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April to 2</a:t>
            </a:r>
            <a:r>
              <a:rPr kumimoji="0" lang="en-AU" sz="2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nd</a:t>
            </a: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May 2024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~110 delegates, 15 speakers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Host :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AusGrid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Sponsors :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OMICRON, Reinhausen Australia, Wilson Transformers and Molkulis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Technical Tour :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Tyree Transformers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Thank you to Organising Committee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Matthew Gibson – AU A2 Convenor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Tara-Lee Macarthur  - CIGRE Australia  - Director on board and panel member on A2 Transformers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Others </a:t>
            </a:r>
          </a:p>
        </p:txBody>
      </p:sp>
      <p:pic>
        <p:nvPicPr>
          <p:cNvPr id="8" name="Picture 7">
            <a:extLst>
              <a:ext uri="{FF2B5EF4-FFF2-40B4-BE49-F238E27FC236}">
                <a16:creationId xmlns:a16="http://schemas.microsoft.com/office/drawing/2014/main" id="{B2BB03AC-C498-E848-6866-BF552E4B8CD7}"/>
              </a:ext>
            </a:extLst>
          </p:cNvPr>
          <p:cNvPicPr>
            <a:picLocks noChangeAspect="1"/>
          </p:cNvPicPr>
          <p:nvPr/>
        </p:nvPicPr>
        <p:blipFill>
          <a:blip r:embed="rId2"/>
          <a:stretch>
            <a:fillRect/>
          </a:stretch>
        </p:blipFill>
        <p:spPr>
          <a:xfrm>
            <a:off x="7250717" y="791365"/>
            <a:ext cx="4329742" cy="5104609"/>
          </a:xfrm>
          <a:prstGeom prst="rect">
            <a:avLst/>
          </a:prstGeom>
        </p:spPr>
      </p:pic>
    </p:spTree>
    <p:extLst>
      <p:ext uri="{BB962C8B-B14F-4D97-AF65-F5344CB8AC3E}">
        <p14:creationId xmlns:p14="http://schemas.microsoft.com/office/powerpoint/2010/main" val="788080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9A730-BEBD-8C33-65A1-2DB319BC8813}"/>
              </a:ext>
            </a:extLst>
          </p:cNvPr>
          <p:cNvSpPr>
            <a:spLocks noGrp="1"/>
          </p:cNvSpPr>
          <p:nvPr>
            <p:ph type="title"/>
          </p:nvPr>
        </p:nvSpPr>
        <p:spPr/>
        <p:txBody>
          <a:bodyPr/>
          <a:lstStyle/>
          <a:p>
            <a:r>
              <a:rPr lang="en-AU" dirty="0">
                <a:solidFill>
                  <a:srgbClr val="007E4F"/>
                </a:solidFill>
              </a:rPr>
              <a:t>Key Themes </a:t>
            </a:r>
          </a:p>
        </p:txBody>
      </p:sp>
      <p:sp>
        <p:nvSpPr>
          <p:cNvPr id="3" name="Content Placeholder 2">
            <a:extLst>
              <a:ext uri="{FF2B5EF4-FFF2-40B4-BE49-F238E27FC236}">
                <a16:creationId xmlns:a16="http://schemas.microsoft.com/office/drawing/2014/main" id="{12EA1E9C-77CF-A157-6D27-48714B891A71}"/>
              </a:ext>
            </a:extLst>
          </p:cNvPr>
          <p:cNvSpPr>
            <a:spLocks noGrp="1"/>
          </p:cNvSpPr>
          <p:nvPr>
            <p:ph idx="1"/>
          </p:nvPr>
        </p:nvSpPr>
        <p:spPr>
          <a:xfrm>
            <a:off x="838199" y="1394925"/>
            <a:ext cx="10582275" cy="4748699"/>
          </a:xfrm>
        </p:spPr>
        <p:txBody>
          <a:bodyPr>
            <a:normAutofit fontScale="77500" lnSpcReduction="20000"/>
          </a:bodyPr>
          <a:lstStyle/>
          <a:p>
            <a:pPr marL="0" indent="0">
              <a:buNone/>
            </a:pPr>
            <a:r>
              <a:rPr lang="en-AU" sz="2300" u="sng" dirty="0"/>
              <a:t>Dissolved Gas Analysis</a:t>
            </a:r>
          </a:p>
          <a:p>
            <a:pPr marL="457200" lvl="1" indent="0">
              <a:buNone/>
            </a:pPr>
            <a:r>
              <a:rPr lang="en-AU" sz="2300" b="0" dirty="0"/>
              <a:t>Mechanisms of fault gas production in Transformers</a:t>
            </a:r>
          </a:p>
          <a:p>
            <a:pPr marL="457200" lvl="1" indent="0">
              <a:buNone/>
            </a:pPr>
            <a:r>
              <a:rPr lang="en-AU" sz="2300" b="0" dirty="0"/>
              <a:t>Application of DGA to different styles of tap changer</a:t>
            </a:r>
          </a:p>
          <a:p>
            <a:pPr marL="457200" lvl="1" indent="0">
              <a:buNone/>
            </a:pPr>
            <a:r>
              <a:rPr lang="en-AU" sz="2300" b="0" dirty="0"/>
              <a:t>Case study - H2 sensor application </a:t>
            </a:r>
          </a:p>
          <a:p>
            <a:pPr marL="457200" lvl="1" indent="0">
              <a:buNone/>
            </a:pPr>
            <a:r>
              <a:rPr lang="en-AU" sz="2300" b="0" dirty="0"/>
              <a:t>Varied gas signatures of esters – published limits inadequate</a:t>
            </a:r>
          </a:p>
          <a:p>
            <a:pPr marL="0" indent="0">
              <a:buNone/>
            </a:pPr>
            <a:r>
              <a:rPr lang="en-AU" sz="2300" u="sng" dirty="0"/>
              <a:t>Corrosive Sulphur</a:t>
            </a:r>
          </a:p>
          <a:p>
            <a:pPr marL="457200" lvl="1" indent="0">
              <a:buNone/>
            </a:pPr>
            <a:r>
              <a:rPr lang="en-AU" sz="2300" b="0" dirty="0"/>
              <a:t>Emerging issue with silver sulphide formation in tap changers</a:t>
            </a:r>
          </a:p>
          <a:p>
            <a:pPr marL="457200" lvl="1" indent="0">
              <a:buNone/>
            </a:pPr>
            <a:r>
              <a:rPr lang="en-AU" sz="2300" b="0" dirty="0"/>
              <a:t>Mechanisms of formation</a:t>
            </a:r>
          </a:p>
          <a:p>
            <a:pPr marL="457200" lvl="1" indent="0">
              <a:buNone/>
            </a:pPr>
            <a:r>
              <a:rPr lang="en-AU" sz="2300" b="0" dirty="0"/>
              <a:t>Suggestions for condition assessment, testing and mitigation solutions</a:t>
            </a:r>
          </a:p>
          <a:p>
            <a:pPr marL="0" indent="0">
              <a:buNone/>
            </a:pPr>
            <a:r>
              <a:rPr lang="en-AU" sz="2300" u="sng" dirty="0"/>
              <a:t>New materials &amp; thermal performance</a:t>
            </a:r>
          </a:p>
          <a:p>
            <a:pPr marL="457200" lvl="1" indent="0">
              <a:buNone/>
            </a:pPr>
            <a:r>
              <a:rPr lang="en-AU" sz="2300" b="0" dirty="0"/>
              <a:t>New work in IEC standards</a:t>
            </a:r>
          </a:p>
          <a:p>
            <a:pPr marL="457200" lvl="1" indent="0">
              <a:buNone/>
            </a:pPr>
            <a:r>
              <a:rPr lang="en-AU" sz="2300" b="0" dirty="0"/>
              <a:t>New temp limits for thermally upgraded paper</a:t>
            </a:r>
          </a:p>
          <a:p>
            <a:pPr marL="457200" lvl="1" indent="0">
              <a:buNone/>
            </a:pPr>
            <a:r>
              <a:rPr lang="en-AU" sz="2300" b="0" dirty="0"/>
              <a:t>Practical examples of increased TX loading using esters &amp; upgraded paper</a:t>
            </a:r>
          </a:p>
          <a:p>
            <a:pPr marL="0" indent="0" defTabSz="360000">
              <a:lnSpc>
                <a:spcPct val="100000"/>
              </a:lnSpc>
              <a:spcBef>
                <a:spcPts val="600"/>
              </a:spcBef>
              <a:spcAft>
                <a:spcPts val="600"/>
              </a:spcAft>
              <a:buClr>
                <a:srgbClr val="008751"/>
              </a:buClr>
              <a:buSzTx/>
              <a:buNone/>
              <a:defRPr/>
            </a:pPr>
            <a:r>
              <a:rPr lang="en-AU" sz="2300" u="sng" dirty="0">
                <a:solidFill>
                  <a:sysClr val="windowText" lastClr="000000"/>
                </a:solidFill>
                <a:latin typeface="Arial"/>
              </a:rPr>
              <a:t>Efficiency &amp; sustainability</a:t>
            </a:r>
            <a:endParaRPr kumimoji="0" lang="en-AU" sz="2300" i="0" u="sng" strike="noStrike" kern="1200" cap="none" spc="0" normalizeH="0" baseline="0" noProof="0" dirty="0">
              <a:ln>
                <a:noFill/>
              </a:ln>
              <a:solidFill>
                <a:sysClr val="windowText" lastClr="000000"/>
              </a:solidFill>
              <a:effectLst/>
              <a:uLnTx/>
              <a:uFillTx/>
              <a:latin typeface="Arial"/>
              <a:ea typeface="+mn-ea"/>
              <a:cs typeface="+mn-cs"/>
            </a:endParaRPr>
          </a:p>
          <a:p>
            <a:pPr marL="457200" lvl="1" indent="0">
              <a:buClr>
                <a:srgbClr val="008751"/>
              </a:buClr>
              <a:buNone/>
              <a:defRPr/>
            </a:pPr>
            <a:r>
              <a:rPr kumimoji="0" lang="en-AU" sz="2300" b="0" i="0" u="none" strike="noStrike" kern="1200" cap="none" spc="0" normalizeH="0" baseline="0" noProof="0" dirty="0">
                <a:ln>
                  <a:noFill/>
                </a:ln>
                <a:solidFill>
                  <a:sysClr val="windowText" lastClr="000000"/>
                </a:solidFill>
                <a:effectLst/>
                <a:uLnTx/>
                <a:uFillTx/>
                <a:latin typeface="Arial"/>
                <a:ea typeface="+mn-ea"/>
                <a:cs typeface="+mn-cs"/>
              </a:rPr>
              <a:t>Technical aspects considered for proposed changes to min energy performance levels for distribution TXs.</a:t>
            </a:r>
          </a:p>
          <a:p>
            <a:pPr marL="457200" lvl="1" indent="0">
              <a:buClr>
                <a:srgbClr val="008751"/>
              </a:buClr>
              <a:buNone/>
              <a:defRPr/>
            </a:pPr>
            <a:r>
              <a:rPr kumimoji="0" lang="en-AU" sz="2300" b="0" i="0" u="none" strike="noStrike" kern="1200" cap="none" spc="0" normalizeH="0" baseline="0" noProof="0" dirty="0">
                <a:ln>
                  <a:noFill/>
                </a:ln>
                <a:solidFill>
                  <a:sysClr val="windowText" lastClr="000000"/>
                </a:solidFill>
                <a:effectLst/>
                <a:uLnTx/>
                <a:uFillTx/>
                <a:latin typeface="Arial"/>
                <a:ea typeface="+mn-ea"/>
                <a:cs typeface="+mn-cs"/>
              </a:rPr>
              <a:t>Environmental vs CO2 footprint, life cycle assessment, impact categories.</a:t>
            </a:r>
          </a:p>
          <a:p>
            <a:pPr lvl="1"/>
            <a:endParaRPr lang="en-AU" dirty="0"/>
          </a:p>
          <a:p>
            <a:endParaRPr lang="en-AU" dirty="0"/>
          </a:p>
          <a:p>
            <a:endParaRPr lang="en-AU" dirty="0"/>
          </a:p>
          <a:p>
            <a:endParaRPr lang="en-AU" dirty="0"/>
          </a:p>
          <a:p>
            <a:endParaRPr lang="en-AU" dirty="0"/>
          </a:p>
        </p:txBody>
      </p:sp>
    </p:spTree>
    <p:extLst>
      <p:ext uri="{BB962C8B-B14F-4D97-AF65-F5344CB8AC3E}">
        <p14:creationId xmlns:p14="http://schemas.microsoft.com/office/powerpoint/2010/main" val="2959523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6BFE8-0281-4B1D-331A-3353CD129385}"/>
              </a:ext>
            </a:extLst>
          </p:cNvPr>
          <p:cNvSpPr>
            <a:spLocks noGrp="1"/>
          </p:cNvSpPr>
          <p:nvPr>
            <p:ph type="title"/>
          </p:nvPr>
        </p:nvSpPr>
        <p:spPr/>
        <p:txBody>
          <a:bodyPr>
            <a:normAutofit/>
          </a:bodyPr>
          <a:lstStyle/>
          <a:p>
            <a:r>
              <a:rPr lang="en-AU" sz="2500" b="1" dirty="0">
                <a:solidFill>
                  <a:srgbClr val="007E4F"/>
                </a:solidFill>
              </a:rPr>
              <a:t>TUTORIALS</a:t>
            </a:r>
          </a:p>
        </p:txBody>
      </p:sp>
      <p:sp>
        <p:nvSpPr>
          <p:cNvPr id="5" name="Espace réservé du contenu 2">
            <a:extLst>
              <a:ext uri="{FF2B5EF4-FFF2-40B4-BE49-F238E27FC236}">
                <a16:creationId xmlns:a16="http://schemas.microsoft.com/office/drawing/2014/main" id="{66692E2C-CB29-0614-152B-9DEA0907B8B5}"/>
              </a:ext>
            </a:extLst>
          </p:cNvPr>
          <p:cNvSpPr txBox="1">
            <a:spLocks/>
          </p:cNvSpPr>
          <p:nvPr/>
        </p:nvSpPr>
        <p:spPr>
          <a:xfrm>
            <a:off x="838199" y="1469876"/>
            <a:ext cx="5943601" cy="468327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360000" rtl="0" eaLnBrk="1" fontAlgn="auto" latinLnBrk="0" hangingPunct="1">
              <a:lnSpc>
                <a:spcPct val="90000"/>
              </a:lnSpc>
              <a:spcBef>
                <a:spcPts val="600"/>
              </a:spcBef>
              <a:spcAft>
                <a:spcPts val="600"/>
              </a:spcAft>
              <a:buClr>
                <a:srgbClr val="008751"/>
              </a:buClr>
              <a:buSzTx/>
              <a:buFont typeface="Arial" panose="020B0604020202020204" pitchFamily="34" charset="0"/>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WG A2.58 Site Installation &amp; Pre-commissioning of Transformers &amp; Shunt Reactors</a:t>
            </a:r>
          </a:p>
          <a:p>
            <a:pPr marL="637200" marR="0" lvl="1" indent="-180000" algn="l" defTabSz="360000" rtl="0" eaLnBrk="1" fontAlgn="auto" latinLnBrk="0" hangingPunct="1">
              <a:lnSpc>
                <a:spcPct val="90000"/>
              </a:lnSpc>
              <a:spcBef>
                <a:spcPts val="600"/>
              </a:spcBef>
              <a:spcAft>
                <a:spcPts val="600"/>
              </a:spcAft>
              <a:buClr>
                <a:srgbClr val="008751"/>
              </a:buClr>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Discussion of fundamental steps and processes involved with site installation &amp; testing =&gt; ready for commissioning</a:t>
            </a:r>
          </a:p>
          <a:p>
            <a:pPr marL="637200" marR="0" lvl="1" indent="-180000" algn="l" defTabSz="360000" rtl="0" eaLnBrk="1" fontAlgn="auto" latinLnBrk="0" hangingPunct="1">
              <a:lnSpc>
                <a:spcPct val="90000"/>
              </a:lnSpc>
              <a:spcBef>
                <a:spcPts val="600"/>
              </a:spcBef>
              <a:spcAft>
                <a:spcPts val="600"/>
              </a:spcAft>
              <a:buClr>
                <a:srgbClr val="008751"/>
              </a:buClr>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Delivery &amp; positioning, stages of assembly, oil handling &amp; vacuum filling, FAT vs SAT, recommended site tests &amp; actions during trial operation</a:t>
            </a:r>
          </a:p>
          <a:p>
            <a:pPr marL="637200" marR="0" lvl="1" indent="-180000" algn="l" defTabSz="360000" rtl="0" eaLnBrk="1" fontAlgn="auto" latinLnBrk="0" hangingPunct="1">
              <a:lnSpc>
                <a:spcPct val="90000"/>
              </a:lnSpc>
              <a:spcBef>
                <a:spcPts val="600"/>
              </a:spcBef>
              <a:spcAft>
                <a:spcPts val="600"/>
              </a:spcAft>
              <a:buClr>
                <a:srgbClr val="008751"/>
              </a:buClr>
              <a:buSzTx/>
              <a:buFont typeface="Arial" panose="020B0604020202020204" pitchFamily="34" charset="0"/>
              <a:buChar char="•"/>
              <a:tabLst/>
              <a:defRPr/>
            </a:pPr>
            <a:r>
              <a:rPr kumimoji="0" lang="en-AU" sz="1800" b="1" i="0" u="none" strike="noStrike" kern="1200" cap="none" spc="0" normalizeH="0" baseline="0" noProof="0" dirty="0">
                <a:ln>
                  <a:noFill/>
                </a:ln>
                <a:solidFill>
                  <a:srgbClr val="007E4F"/>
                </a:solidFill>
                <a:effectLst/>
                <a:uLnTx/>
                <a:uFillTx/>
                <a:latin typeface="Arial" panose="020B0604020202020204" pitchFamily="34" charset="0"/>
                <a:ea typeface="+mn-ea"/>
                <a:cs typeface="Arial" panose="020B0604020202020204" pitchFamily="34" charset="0"/>
              </a:rPr>
              <a:t>Technical Brochure early next year 2025</a:t>
            </a:r>
          </a:p>
          <a:p>
            <a:pPr marL="0" marR="0" lvl="0" indent="0" algn="l" defTabSz="360000" rtl="0" eaLnBrk="1" fontAlgn="auto" latinLnBrk="0" hangingPunct="1">
              <a:lnSpc>
                <a:spcPct val="90000"/>
              </a:lnSpc>
              <a:spcBef>
                <a:spcPts val="600"/>
              </a:spcBef>
              <a:spcAft>
                <a:spcPts val="600"/>
              </a:spcAft>
              <a:buClr>
                <a:srgbClr val="008751"/>
              </a:buClr>
              <a:buSzTx/>
              <a:buFont typeface="Arial" panose="020B0604020202020204" pitchFamily="34" charset="0"/>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WG A2.62 The use of TX reliability statistics to make quantitative assessments of operation risk </a:t>
            </a:r>
          </a:p>
          <a:p>
            <a:pPr marL="637200" marR="0" lvl="1" indent="-180000" algn="l" defTabSz="360000" rtl="0" eaLnBrk="1" fontAlgn="auto" latinLnBrk="0" hangingPunct="1">
              <a:lnSpc>
                <a:spcPct val="90000"/>
              </a:lnSpc>
              <a:spcBef>
                <a:spcPts val="600"/>
              </a:spcBef>
              <a:spcAft>
                <a:spcPts val="600"/>
              </a:spcAft>
              <a:buClr>
                <a:srgbClr val="00875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How can failure modes and probability of failure be used to make the best-informed decisions?</a:t>
            </a:r>
          </a:p>
          <a:p>
            <a:pPr marL="637200" marR="0" lvl="1" indent="-180000" algn="l" defTabSz="360000" rtl="0" eaLnBrk="1" fontAlgn="auto" latinLnBrk="0" hangingPunct="1">
              <a:lnSpc>
                <a:spcPct val="90000"/>
              </a:lnSpc>
              <a:spcBef>
                <a:spcPts val="600"/>
              </a:spcBef>
              <a:spcAft>
                <a:spcPts val="600"/>
              </a:spcAft>
              <a:buClr>
                <a:srgbClr val="00875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Aust / NZ data vs global trends</a:t>
            </a:r>
          </a:p>
          <a:p>
            <a:pPr marL="637200" marR="0" lvl="1" indent="-180000" algn="l" defTabSz="360000" rtl="0" eaLnBrk="1" fontAlgn="auto" latinLnBrk="0" hangingPunct="1">
              <a:lnSpc>
                <a:spcPct val="90000"/>
              </a:lnSpc>
              <a:spcBef>
                <a:spcPts val="600"/>
              </a:spcBef>
              <a:spcAft>
                <a:spcPts val="600"/>
              </a:spcAft>
              <a:buClr>
                <a:srgbClr val="008751"/>
              </a:buClr>
              <a:buSzTx/>
              <a:buFont typeface="Arial" panose="020B0604020202020204" pitchFamily="34" charset="0"/>
              <a:buChar char="•"/>
              <a:tabLst/>
              <a:defRPr/>
            </a:pPr>
            <a:r>
              <a:rPr kumimoji="0" lang="en-AU" sz="1800" b="1" i="0" u="none" strike="noStrike" kern="1200" cap="none" spc="0" normalizeH="0" baseline="0" noProof="0" dirty="0">
                <a:ln>
                  <a:noFill/>
                </a:ln>
                <a:solidFill>
                  <a:srgbClr val="007E4F"/>
                </a:solidFill>
                <a:effectLst/>
                <a:uLnTx/>
                <a:uFillTx/>
                <a:latin typeface="Arial" panose="020B0604020202020204" pitchFamily="34" charset="0"/>
                <a:ea typeface="+mn-ea"/>
                <a:cs typeface="Arial" panose="020B0604020202020204" pitchFamily="34" charset="0"/>
              </a:rPr>
              <a:t>Technical Brochure is now out – e-</a:t>
            </a:r>
            <a:r>
              <a:rPr kumimoji="0" lang="en-AU" sz="1800" b="1" i="0" u="none" strike="noStrike" kern="1200" cap="none" spc="0" normalizeH="0" baseline="0" noProof="0" dirty="0" err="1">
                <a:ln>
                  <a:noFill/>
                </a:ln>
                <a:solidFill>
                  <a:srgbClr val="007E4F"/>
                </a:solidFill>
                <a:effectLst/>
                <a:uLnTx/>
                <a:uFillTx/>
                <a:latin typeface="Arial" panose="020B0604020202020204" pitchFamily="34" charset="0"/>
                <a:ea typeface="+mn-ea"/>
                <a:cs typeface="Arial" panose="020B0604020202020204" pitchFamily="34" charset="0"/>
              </a:rPr>
              <a:t>cigre</a:t>
            </a:r>
            <a:endParaRPr kumimoji="0" lang="en-AU" sz="1800" b="1" i="0" u="none" strike="noStrike" kern="1200" cap="none" spc="0" normalizeH="0" baseline="0" noProof="0" dirty="0">
              <a:ln>
                <a:noFill/>
              </a:ln>
              <a:solidFill>
                <a:srgbClr val="007E4F"/>
              </a:solidFill>
              <a:effectLst/>
              <a:uLnTx/>
              <a:uFillTx/>
              <a:latin typeface="Arial" panose="020B0604020202020204" pitchFamily="34" charset="0"/>
              <a:ea typeface="+mn-ea"/>
              <a:cs typeface="Arial" panose="020B0604020202020204" pitchFamily="34" charset="0"/>
            </a:endParaRPr>
          </a:p>
          <a:p>
            <a:pPr marL="180000" marR="0" lvl="0" indent="-180000" algn="l" defTabSz="360000" rtl="0" eaLnBrk="1" fontAlgn="auto" latinLnBrk="0" hangingPunct="1">
              <a:lnSpc>
                <a:spcPct val="90000"/>
              </a:lnSpc>
              <a:spcBef>
                <a:spcPts val="600"/>
              </a:spcBef>
              <a:spcAft>
                <a:spcPts val="600"/>
              </a:spcAft>
              <a:buClr>
                <a:srgbClr val="008751"/>
              </a:buClr>
              <a:buSzTx/>
              <a:buFont typeface="Arial" panose="020B0604020202020204" pitchFamily="34" charset="0"/>
              <a:buChar char="•"/>
              <a:tabLst/>
              <a:defRPr/>
            </a:pPr>
            <a:endParaRPr kumimoji="0" lang="en-AU"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ADE2CF20-D3C2-F21E-106F-D914769FCE07}"/>
              </a:ext>
            </a:extLst>
          </p:cNvPr>
          <p:cNvPicPr>
            <a:picLocks noChangeAspect="1"/>
          </p:cNvPicPr>
          <p:nvPr/>
        </p:nvPicPr>
        <p:blipFill>
          <a:blip r:embed="rId2"/>
          <a:stretch>
            <a:fillRect/>
          </a:stretch>
        </p:blipFill>
        <p:spPr>
          <a:xfrm>
            <a:off x="7276335" y="1988654"/>
            <a:ext cx="4384962" cy="2697645"/>
          </a:xfrm>
          <a:prstGeom prst="rect">
            <a:avLst/>
          </a:prstGeom>
        </p:spPr>
      </p:pic>
    </p:spTree>
    <p:extLst>
      <p:ext uri="{BB962C8B-B14F-4D97-AF65-F5344CB8AC3E}">
        <p14:creationId xmlns:p14="http://schemas.microsoft.com/office/powerpoint/2010/main" val="3190091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A83F7-935E-3EFB-E78C-959FFE0FB27A}"/>
              </a:ext>
            </a:extLst>
          </p:cNvPr>
          <p:cNvSpPr>
            <a:spLocks noGrp="1"/>
          </p:cNvSpPr>
          <p:nvPr>
            <p:ph type="title"/>
          </p:nvPr>
        </p:nvSpPr>
        <p:spPr/>
        <p:txBody>
          <a:bodyPr>
            <a:normAutofit/>
          </a:bodyPr>
          <a:lstStyle/>
          <a:p>
            <a:r>
              <a:rPr lang="en-AU" b="1" dirty="0">
                <a:solidFill>
                  <a:srgbClr val="007E4F"/>
                </a:solidFill>
              </a:rPr>
              <a:t>Technical tour – Tyree transformer factory</a:t>
            </a:r>
            <a:endParaRPr lang="en-AU" dirty="0">
              <a:solidFill>
                <a:srgbClr val="007E4F"/>
              </a:solidFill>
            </a:endParaRPr>
          </a:p>
        </p:txBody>
      </p:sp>
      <p:sp>
        <p:nvSpPr>
          <p:cNvPr id="3" name="Content Placeholder 2">
            <a:extLst>
              <a:ext uri="{FF2B5EF4-FFF2-40B4-BE49-F238E27FC236}">
                <a16:creationId xmlns:a16="http://schemas.microsoft.com/office/drawing/2014/main" id="{A8766895-E391-1A68-D340-0E0E0660D20C}"/>
              </a:ext>
            </a:extLst>
          </p:cNvPr>
          <p:cNvSpPr>
            <a:spLocks noGrp="1"/>
          </p:cNvSpPr>
          <p:nvPr>
            <p:ph idx="1"/>
          </p:nvPr>
        </p:nvSpPr>
        <p:spPr>
          <a:xfrm>
            <a:off x="838199" y="1375875"/>
            <a:ext cx="8270289" cy="1402049"/>
          </a:xfrm>
        </p:spPr>
        <p:txBody>
          <a:bodyPr>
            <a:normAutofit/>
          </a:bodyPr>
          <a:lstStyle/>
          <a:p>
            <a:r>
              <a:rPr lang="en-AU" dirty="0">
                <a:solidFill>
                  <a:schemeClr val="tx1">
                    <a:lumMod val="65000"/>
                    <a:lumOff val="35000"/>
                  </a:schemeClr>
                </a:solidFill>
              </a:rPr>
              <a:t>Short company history</a:t>
            </a:r>
          </a:p>
          <a:p>
            <a:r>
              <a:rPr lang="en-AU" dirty="0">
                <a:solidFill>
                  <a:schemeClr val="tx1">
                    <a:lumMod val="65000"/>
                    <a:lumOff val="35000"/>
                  </a:schemeClr>
                </a:solidFill>
              </a:rPr>
              <a:t>Power &amp; distribution transformer factory tour</a:t>
            </a:r>
          </a:p>
          <a:p>
            <a:endParaRPr lang="en-AU" dirty="0">
              <a:solidFill>
                <a:schemeClr val="tx1">
                  <a:lumMod val="65000"/>
                  <a:lumOff val="35000"/>
                </a:schemeClr>
              </a:solidFill>
            </a:endParaRPr>
          </a:p>
        </p:txBody>
      </p:sp>
      <p:pic>
        <p:nvPicPr>
          <p:cNvPr id="10" name="Picture 9">
            <a:extLst>
              <a:ext uri="{FF2B5EF4-FFF2-40B4-BE49-F238E27FC236}">
                <a16:creationId xmlns:a16="http://schemas.microsoft.com/office/drawing/2014/main" id="{943999DB-BE4A-782D-3FD7-8F46DA0AB6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7121" y="3042415"/>
            <a:ext cx="4389025" cy="3293644"/>
          </a:xfrm>
          <a:prstGeom prst="rect">
            <a:avLst/>
          </a:prstGeom>
        </p:spPr>
      </p:pic>
      <p:pic>
        <p:nvPicPr>
          <p:cNvPr id="12" name="Picture 11">
            <a:extLst>
              <a:ext uri="{FF2B5EF4-FFF2-40B4-BE49-F238E27FC236}">
                <a16:creationId xmlns:a16="http://schemas.microsoft.com/office/drawing/2014/main" id="{81EEF805-DF4A-68D5-A255-F0342FD189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70" y="3042413"/>
            <a:ext cx="4064942" cy="3293645"/>
          </a:xfrm>
          <a:prstGeom prst="rect">
            <a:avLst/>
          </a:prstGeom>
        </p:spPr>
      </p:pic>
      <p:pic>
        <p:nvPicPr>
          <p:cNvPr id="14" name="Picture 13">
            <a:extLst>
              <a:ext uri="{FF2B5EF4-FFF2-40B4-BE49-F238E27FC236}">
                <a16:creationId xmlns:a16="http://schemas.microsoft.com/office/drawing/2014/main" id="{A45F46ED-AD38-8085-A013-17E162CB7A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54" y="3077615"/>
            <a:ext cx="2449341" cy="3265789"/>
          </a:xfrm>
          <a:prstGeom prst="rect">
            <a:avLst/>
          </a:prstGeom>
        </p:spPr>
      </p:pic>
    </p:spTree>
    <p:extLst>
      <p:ext uri="{BB962C8B-B14F-4D97-AF65-F5344CB8AC3E}">
        <p14:creationId xmlns:p14="http://schemas.microsoft.com/office/powerpoint/2010/main" val="1764828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5137E0-EB3D-8FCB-3698-4053C10FFF91}"/>
              </a:ext>
            </a:extLst>
          </p:cNvPr>
          <p:cNvSpPr>
            <a:spLocks noGrp="1"/>
          </p:cNvSpPr>
          <p:nvPr>
            <p:ph type="body" sz="quarter" idx="10"/>
          </p:nvPr>
        </p:nvSpPr>
        <p:spPr>
          <a:xfrm>
            <a:off x="2067674" y="545691"/>
            <a:ext cx="7553325" cy="700402"/>
          </a:xfrm>
        </p:spPr>
        <p:txBody>
          <a:bodyPr>
            <a:normAutofit fontScale="85000" lnSpcReduction="10000"/>
          </a:bodyPr>
          <a:lstStyle/>
          <a:p>
            <a:r>
              <a:rPr lang="en-US" dirty="0"/>
              <a:t> </a:t>
            </a:r>
            <a:r>
              <a:rPr lang="en-US" dirty="0">
                <a:solidFill>
                  <a:srgbClr val="007E4F"/>
                </a:solidFill>
              </a:rPr>
              <a:t>3. CIGRE Paris 2024 Session  </a:t>
            </a:r>
            <a:endParaRPr lang="en-AU" dirty="0">
              <a:solidFill>
                <a:srgbClr val="007E4F"/>
              </a:solidFill>
            </a:endParaRPr>
          </a:p>
        </p:txBody>
      </p:sp>
      <p:sp>
        <p:nvSpPr>
          <p:cNvPr id="3" name="Text Placeholder 2">
            <a:extLst>
              <a:ext uri="{FF2B5EF4-FFF2-40B4-BE49-F238E27FC236}">
                <a16:creationId xmlns:a16="http://schemas.microsoft.com/office/drawing/2014/main" id="{9076065A-0759-2F29-FF08-3BEC540E3A81}"/>
              </a:ext>
            </a:extLst>
          </p:cNvPr>
          <p:cNvSpPr>
            <a:spLocks noGrp="1"/>
          </p:cNvSpPr>
          <p:nvPr>
            <p:ph type="body" sz="quarter" idx="11"/>
          </p:nvPr>
        </p:nvSpPr>
        <p:spPr>
          <a:xfrm>
            <a:off x="2174207" y="1376440"/>
            <a:ext cx="7553325" cy="954855"/>
          </a:xfrm>
        </p:spPr>
        <p:txBody>
          <a:bodyPr>
            <a:normAutofit fontScale="70000" lnSpcReduction="20000"/>
          </a:bodyPr>
          <a:lstStyle/>
          <a:p>
            <a:r>
              <a:rPr lang="en-US" dirty="0"/>
              <a:t>Biennial Session held </a:t>
            </a:r>
          </a:p>
          <a:p>
            <a:r>
              <a:rPr lang="en-US" dirty="0"/>
              <a:t>25</a:t>
            </a:r>
            <a:r>
              <a:rPr lang="en-US" baseline="30000" dirty="0"/>
              <a:t>th</a:t>
            </a:r>
            <a:r>
              <a:rPr lang="en-US" dirty="0"/>
              <a:t> to 30</a:t>
            </a:r>
            <a:r>
              <a:rPr lang="en-US" baseline="30000" dirty="0"/>
              <a:t>th</a:t>
            </a:r>
            <a:r>
              <a:rPr lang="en-US" dirty="0"/>
              <a:t> August 2024</a:t>
            </a:r>
          </a:p>
          <a:p>
            <a:r>
              <a:rPr lang="en-US" dirty="0"/>
              <a:t>Palais des </a:t>
            </a:r>
            <a:r>
              <a:rPr lang="fr-FR" dirty="0"/>
              <a:t>Congres</a:t>
            </a:r>
            <a:r>
              <a:rPr lang="en-US" dirty="0"/>
              <a:t>, Paris, France  </a:t>
            </a:r>
            <a:endParaRPr lang="en-AU" dirty="0"/>
          </a:p>
        </p:txBody>
      </p:sp>
      <p:pic>
        <p:nvPicPr>
          <p:cNvPr id="6" name="Picture 5">
            <a:extLst>
              <a:ext uri="{FF2B5EF4-FFF2-40B4-BE49-F238E27FC236}">
                <a16:creationId xmlns:a16="http://schemas.microsoft.com/office/drawing/2014/main" id="{DF762841-D699-000A-B914-18644A2F72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779" y="2336107"/>
            <a:ext cx="4881090" cy="3254060"/>
          </a:xfrm>
          <a:prstGeom prst="rect">
            <a:avLst/>
          </a:prstGeom>
        </p:spPr>
      </p:pic>
      <p:pic>
        <p:nvPicPr>
          <p:cNvPr id="1026" name="Picture 2">
            <a:extLst>
              <a:ext uri="{FF2B5EF4-FFF2-40B4-BE49-F238E27FC236}">
                <a16:creationId xmlns:a16="http://schemas.microsoft.com/office/drawing/2014/main" id="{BEC992D0-1CE0-340B-E46B-D11E3F49B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600" y="2336109"/>
            <a:ext cx="4881088" cy="3254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919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80862-9A44-212B-0C35-FBD91F7782DA}"/>
              </a:ext>
            </a:extLst>
          </p:cNvPr>
          <p:cNvSpPr>
            <a:spLocks noGrp="1"/>
          </p:cNvSpPr>
          <p:nvPr>
            <p:ph type="title"/>
          </p:nvPr>
        </p:nvSpPr>
        <p:spPr/>
        <p:txBody>
          <a:bodyPr>
            <a:normAutofit fontScale="90000"/>
          </a:bodyPr>
          <a:lstStyle/>
          <a:p>
            <a:br>
              <a:rPr lang="en-US" dirty="0"/>
            </a:br>
            <a:br>
              <a:rPr lang="en-US" dirty="0"/>
            </a:br>
            <a:br>
              <a:rPr lang="en-US" dirty="0"/>
            </a:br>
            <a:br>
              <a:rPr lang="en-US" dirty="0"/>
            </a:br>
            <a:br>
              <a:rPr lang="en-US" dirty="0"/>
            </a:br>
            <a:br>
              <a:rPr lang="en-US" dirty="0"/>
            </a:br>
            <a:br>
              <a:rPr lang="en-AU" dirty="0"/>
            </a:br>
            <a:r>
              <a:rPr lang="en-AU" dirty="0">
                <a:solidFill>
                  <a:srgbClr val="007E4F"/>
                </a:solidFill>
              </a:rPr>
              <a:t>Paris 2024 – About the Session – Attendance and participation records broken </a:t>
            </a:r>
          </a:p>
        </p:txBody>
      </p:sp>
      <p:sp>
        <p:nvSpPr>
          <p:cNvPr id="3" name="Text Placeholder 2">
            <a:extLst>
              <a:ext uri="{FF2B5EF4-FFF2-40B4-BE49-F238E27FC236}">
                <a16:creationId xmlns:a16="http://schemas.microsoft.com/office/drawing/2014/main" id="{DAE94FC0-A35A-BBBE-6D0D-9DDFC1F9D495}"/>
              </a:ext>
            </a:extLst>
          </p:cNvPr>
          <p:cNvSpPr>
            <a:spLocks noGrp="1"/>
          </p:cNvSpPr>
          <p:nvPr>
            <p:ph type="body" sz="quarter" idx="10"/>
          </p:nvPr>
        </p:nvSpPr>
        <p:spPr>
          <a:xfrm>
            <a:off x="525954" y="1462087"/>
            <a:ext cx="8405395" cy="4556748"/>
          </a:xfrm>
        </p:spPr>
        <p:txBody>
          <a:bodyPr>
            <a:normAutofit fontScale="85000" lnSpcReduction="10000"/>
          </a:bodyPr>
          <a:lstStyle/>
          <a:p>
            <a:pPr>
              <a:buFont typeface="Arial" panose="020B0604020202020204" pitchFamily="34" charset="0"/>
              <a:buChar char="•"/>
            </a:pPr>
            <a:r>
              <a:rPr lang="en-US" dirty="0"/>
              <a:t>Key theme for 2024  - “End to End Power System” </a:t>
            </a:r>
          </a:p>
          <a:p>
            <a:pPr>
              <a:buFont typeface="Arial" panose="020B0604020202020204" pitchFamily="34" charset="0"/>
              <a:buChar char="•"/>
            </a:pPr>
            <a:r>
              <a:rPr lang="en-US" dirty="0"/>
              <a:t>Event is held on a two-yearly cycle</a:t>
            </a:r>
          </a:p>
          <a:p>
            <a:pPr>
              <a:buFont typeface="Arial" panose="020B0604020202020204" pitchFamily="34" charset="0"/>
              <a:buChar char="•"/>
            </a:pPr>
            <a:r>
              <a:rPr lang="en-US" b="0" i="0" dirty="0">
                <a:solidFill>
                  <a:srgbClr val="262626"/>
                </a:solidFill>
                <a:effectLst/>
              </a:rPr>
              <a:t>Throughout the event</a:t>
            </a:r>
            <a:r>
              <a:rPr lang="en-US" dirty="0">
                <a:solidFill>
                  <a:srgbClr val="262626"/>
                </a:solidFill>
              </a:rPr>
              <a:t>, </a:t>
            </a:r>
            <a:r>
              <a:rPr lang="en-US" b="0" i="0" dirty="0">
                <a:solidFill>
                  <a:srgbClr val="262626"/>
                </a:solidFill>
                <a:effectLst/>
              </a:rPr>
              <a:t>CIGRE’s focus is to operate the world’s foremost collaborative knowledge development and sharing programs</a:t>
            </a:r>
          </a:p>
          <a:p>
            <a:pPr>
              <a:buFont typeface="Arial" panose="020B0604020202020204" pitchFamily="34" charset="0"/>
              <a:buChar char="•"/>
            </a:pPr>
            <a:r>
              <a:rPr lang="en-US" dirty="0">
                <a:solidFill>
                  <a:srgbClr val="262626"/>
                </a:solidFill>
              </a:rPr>
              <a:t>Face to Face event held in Paris , France at the ‘Palais des </a:t>
            </a:r>
            <a:r>
              <a:rPr lang="en-US" dirty="0" err="1">
                <a:solidFill>
                  <a:srgbClr val="262626"/>
                </a:solidFill>
              </a:rPr>
              <a:t>Congres</a:t>
            </a:r>
            <a:r>
              <a:rPr lang="en-US" dirty="0">
                <a:solidFill>
                  <a:srgbClr val="262626"/>
                </a:solidFill>
              </a:rPr>
              <a:t>’ </a:t>
            </a:r>
          </a:p>
          <a:p>
            <a:pPr>
              <a:buFont typeface="Arial" panose="020B0604020202020204" pitchFamily="34" charset="0"/>
              <a:buChar char="•"/>
            </a:pPr>
            <a:r>
              <a:rPr lang="en-US" dirty="0"/>
              <a:t>Attracted over 11,000 power and energy participants globally from over 100 countries, including over 4500 delegates/international experts and other decision makers</a:t>
            </a:r>
          </a:p>
          <a:p>
            <a:pPr>
              <a:buFont typeface="Arial" panose="020B0604020202020204" pitchFamily="34" charset="0"/>
              <a:buChar char="•"/>
            </a:pPr>
            <a:r>
              <a:rPr lang="en-US" dirty="0"/>
              <a:t>Over 160 working group meetings</a:t>
            </a:r>
          </a:p>
          <a:p>
            <a:pPr>
              <a:buFont typeface="Arial" panose="020B0604020202020204" pitchFamily="34" charset="0"/>
              <a:buChar char="•"/>
            </a:pPr>
            <a:r>
              <a:rPr lang="en-US" dirty="0"/>
              <a:t>Over 30 Study Committee sessions </a:t>
            </a:r>
          </a:p>
          <a:p>
            <a:pPr>
              <a:buFont typeface="Arial" panose="020B0604020202020204" pitchFamily="34" charset="0"/>
              <a:buChar char="•"/>
            </a:pPr>
            <a:r>
              <a:rPr lang="en-US" dirty="0"/>
              <a:t>Over 1100 technical papers presented across a range of disciplines (~800 in 2022)</a:t>
            </a:r>
          </a:p>
          <a:p>
            <a:pPr>
              <a:buFont typeface="Arial" panose="020B0604020202020204" pitchFamily="34" charset="0"/>
              <a:buChar char="•"/>
            </a:pPr>
            <a:r>
              <a:rPr lang="en-US" dirty="0"/>
              <a:t>Over 300 technical exhibitions providing </a:t>
            </a:r>
            <a:r>
              <a:rPr lang="en-US" b="0" i="0" dirty="0">
                <a:effectLst/>
              </a:rPr>
              <a:t>international companies to share and exhibit the latest in innovation, products and services</a:t>
            </a:r>
            <a:endParaRPr lang="en-US" dirty="0"/>
          </a:p>
          <a:p>
            <a:pPr marL="0" indent="0">
              <a:buNone/>
            </a:pPr>
            <a:endParaRPr lang="en-US" dirty="0"/>
          </a:p>
          <a:p>
            <a:pPr marL="0" indent="0">
              <a:buNone/>
            </a:pPr>
            <a:endParaRPr lang="en-AU" dirty="0"/>
          </a:p>
        </p:txBody>
      </p:sp>
      <p:pic>
        <p:nvPicPr>
          <p:cNvPr id="5" name="Picture 4">
            <a:extLst>
              <a:ext uri="{FF2B5EF4-FFF2-40B4-BE49-F238E27FC236}">
                <a16:creationId xmlns:a16="http://schemas.microsoft.com/office/drawing/2014/main" id="{37AF47E6-03F8-9B4B-926F-3F519D89A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777" y="839165"/>
            <a:ext cx="3101163" cy="4651745"/>
          </a:xfrm>
          <a:prstGeom prst="rect">
            <a:avLst/>
          </a:prstGeom>
        </p:spPr>
      </p:pic>
    </p:spTree>
    <p:extLst>
      <p:ext uri="{BB962C8B-B14F-4D97-AF65-F5344CB8AC3E}">
        <p14:creationId xmlns:p14="http://schemas.microsoft.com/office/powerpoint/2010/main" val="58902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61837-166D-A7B5-C757-4B61E2D948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C4A8C6-B499-D44D-E067-09D237190FA5}"/>
              </a:ext>
            </a:extLst>
          </p:cNvPr>
          <p:cNvSpPr>
            <a:spLocks noGrp="1"/>
          </p:cNvSpPr>
          <p:nvPr>
            <p:ph type="title"/>
          </p:nvPr>
        </p:nvSpPr>
        <p:spPr/>
        <p:txBody>
          <a:bodyPr>
            <a:normAutofit fontScale="90000"/>
          </a:bodyPr>
          <a:lstStyle/>
          <a:p>
            <a:br>
              <a:rPr lang="en-US" dirty="0"/>
            </a:br>
            <a:br>
              <a:rPr lang="en-US" dirty="0"/>
            </a:br>
            <a:br>
              <a:rPr lang="en-US" dirty="0"/>
            </a:br>
            <a:br>
              <a:rPr lang="en-US" dirty="0"/>
            </a:br>
            <a:br>
              <a:rPr lang="en-US" dirty="0"/>
            </a:br>
            <a:br>
              <a:rPr lang="en-US" dirty="0"/>
            </a:br>
            <a:br>
              <a:rPr lang="en-AU" dirty="0"/>
            </a:br>
            <a:r>
              <a:rPr lang="en-AU" dirty="0">
                <a:solidFill>
                  <a:srgbClr val="007E4F"/>
                </a:solidFill>
              </a:rPr>
              <a:t>Paris 2024 – About the Session – Australian participation </a:t>
            </a:r>
          </a:p>
        </p:txBody>
      </p:sp>
      <p:sp>
        <p:nvSpPr>
          <p:cNvPr id="3" name="Text Placeholder 2">
            <a:extLst>
              <a:ext uri="{FF2B5EF4-FFF2-40B4-BE49-F238E27FC236}">
                <a16:creationId xmlns:a16="http://schemas.microsoft.com/office/drawing/2014/main" id="{887CC59D-3BB7-B67C-3341-D3685EB976AF}"/>
              </a:ext>
            </a:extLst>
          </p:cNvPr>
          <p:cNvSpPr>
            <a:spLocks noGrp="1"/>
          </p:cNvSpPr>
          <p:nvPr>
            <p:ph type="body" sz="quarter" idx="10"/>
          </p:nvPr>
        </p:nvSpPr>
        <p:spPr>
          <a:xfrm>
            <a:off x="525954" y="1275907"/>
            <a:ext cx="10989106" cy="2806995"/>
          </a:xfrm>
        </p:spPr>
        <p:txBody>
          <a:bodyPr>
            <a:normAutofit fontScale="77500" lnSpcReduction="20000"/>
          </a:bodyPr>
          <a:lstStyle/>
          <a:p>
            <a:r>
              <a:rPr lang="en-US" sz="3600" dirty="0"/>
              <a:t>14 of the 16 Australian convenors in attendance </a:t>
            </a:r>
          </a:p>
          <a:p>
            <a:r>
              <a:rPr lang="en-US" sz="3600" dirty="0"/>
              <a:t>x2  Study Committee Chairmen in attendance - Alex Cruikshank and Victor Tan </a:t>
            </a:r>
          </a:p>
          <a:p>
            <a:r>
              <a:rPr lang="en-US" sz="3600" dirty="0"/>
              <a:t>Overall Australian registrations &gt;100 </a:t>
            </a:r>
          </a:p>
          <a:p>
            <a:r>
              <a:rPr lang="en-US" sz="3600" dirty="0"/>
              <a:t>x19 Australian papers were accepted and presented</a:t>
            </a:r>
          </a:p>
          <a:p>
            <a:r>
              <a:rPr lang="en-US" sz="3600" dirty="0"/>
              <a:t>&gt; 40 individual contributions across the 16 panel areas at the group meetings in response to special reporter questions</a:t>
            </a:r>
          </a:p>
          <a:p>
            <a:pPr marL="0" indent="0">
              <a:buNone/>
            </a:pPr>
            <a:endParaRPr lang="en-US" dirty="0"/>
          </a:p>
          <a:p>
            <a:pPr marL="0" indent="0">
              <a:buNone/>
            </a:pPr>
            <a:endParaRPr lang="en-AU" dirty="0"/>
          </a:p>
        </p:txBody>
      </p:sp>
      <p:pic>
        <p:nvPicPr>
          <p:cNvPr id="5" name="Picture 4">
            <a:extLst>
              <a:ext uri="{FF2B5EF4-FFF2-40B4-BE49-F238E27FC236}">
                <a16:creationId xmlns:a16="http://schemas.microsoft.com/office/drawing/2014/main" id="{81635806-5B56-4074-2916-4DD40ABC57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1470" y="4082902"/>
            <a:ext cx="3356344" cy="2517258"/>
          </a:xfrm>
          <a:prstGeom prst="rect">
            <a:avLst/>
          </a:prstGeom>
        </p:spPr>
      </p:pic>
      <p:pic>
        <p:nvPicPr>
          <p:cNvPr id="7" name="Picture 6">
            <a:extLst>
              <a:ext uri="{FF2B5EF4-FFF2-40B4-BE49-F238E27FC236}">
                <a16:creationId xmlns:a16="http://schemas.microsoft.com/office/drawing/2014/main" id="{10F56713-907C-4921-A6EF-58D021DAD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2148" y="4082902"/>
            <a:ext cx="3385278" cy="2517258"/>
          </a:xfrm>
          <a:prstGeom prst="rect">
            <a:avLst/>
          </a:prstGeom>
        </p:spPr>
      </p:pic>
    </p:spTree>
    <p:extLst>
      <p:ext uri="{BB962C8B-B14F-4D97-AF65-F5344CB8AC3E}">
        <p14:creationId xmlns:p14="http://schemas.microsoft.com/office/powerpoint/2010/main" val="3432882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CDC7A-4638-A201-DE4A-0BAB815BF9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252A7F-A8D1-5577-514A-0B38ABC2209E}"/>
              </a:ext>
            </a:extLst>
          </p:cNvPr>
          <p:cNvSpPr>
            <a:spLocks noGrp="1"/>
          </p:cNvSpPr>
          <p:nvPr>
            <p:ph type="title"/>
          </p:nvPr>
        </p:nvSpPr>
        <p:spPr/>
        <p:txBody>
          <a:bodyPr>
            <a:normAutofit fontScale="90000"/>
          </a:bodyPr>
          <a:lstStyle/>
          <a:p>
            <a:br>
              <a:rPr lang="en-US" dirty="0"/>
            </a:br>
            <a:br>
              <a:rPr lang="en-US" dirty="0"/>
            </a:br>
            <a:br>
              <a:rPr lang="en-US" dirty="0"/>
            </a:br>
            <a:br>
              <a:rPr lang="en-US" dirty="0"/>
            </a:br>
            <a:br>
              <a:rPr lang="en-US" dirty="0"/>
            </a:br>
            <a:br>
              <a:rPr lang="en-US" dirty="0"/>
            </a:br>
            <a:br>
              <a:rPr lang="en-AU" dirty="0"/>
            </a:br>
            <a:r>
              <a:rPr lang="en-AU" dirty="0">
                <a:solidFill>
                  <a:srgbClr val="007E4F"/>
                </a:solidFill>
              </a:rPr>
              <a:t>Paris 2024 – About the Session – Australian participation </a:t>
            </a:r>
          </a:p>
        </p:txBody>
      </p:sp>
      <p:sp>
        <p:nvSpPr>
          <p:cNvPr id="3" name="Text Placeholder 2">
            <a:extLst>
              <a:ext uri="{FF2B5EF4-FFF2-40B4-BE49-F238E27FC236}">
                <a16:creationId xmlns:a16="http://schemas.microsoft.com/office/drawing/2014/main" id="{25A0D327-29F7-D589-A2ED-B158E1C44279}"/>
              </a:ext>
            </a:extLst>
          </p:cNvPr>
          <p:cNvSpPr>
            <a:spLocks noGrp="1"/>
          </p:cNvSpPr>
          <p:nvPr>
            <p:ph type="body" sz="quarter" idx="10"/>
          </p:nvPr>
        </p:nvSpPr>
        <p:spPr>
          <a:xfrm>
            <a:off x="525954" y="1265273"/>
            <a:ext cx="10744558" cy="3370522"/>
          </a:xfrm>
        </p:spPr>
        <p:txBody>
          <a:bodyPr>
            <a:normAutofit fontScale="77500" lnSpcReduction="20000"/>
          </a:bodyPr>
          <a:lstStyle/>
          <a:p>
            <a:r>
              <a:rPr lang="en-US" sz="3100" dirty="0"/>
              <a:t>A tutorial (two hours) delivered by B2 - Transmission Lines Convenor Asif Bhangor </a:t>
            </a:r>
          </a:p>
          <a:p>
            <a:pPr lvl="1">
              <a:buFont typeface="Courier New" panose="02070309020205020404" pitchFamily="49" charset="0"/>
              <a:buChar char="o"/>
            </a:pPr>
            <a:r>
              <a:rPr lang="en-US" sz="3100" b="0" dirty="0"/>
              <a:t>WG B2.77 – Risk Management of Overhead Line Networks “A model for identification, evaluation and mitigation of operational risks”</a:t>
            </a:r>
          </a:p>
          <a:p>
            <a:r>
              <a:rPr lang="en-US" sz="3100" dirty="0"/>
              <a:t>Large disturbance workshop </a:t>
            </a:r>
          </a:p>
          <a:p>
            <a:pPr lvl="1">
              <a:buFont typeface="Courier New" panose="02070309020205020404" pitchFamily="49" charset="0"/>
              <a:buChar char="o"/>
            </a:pPr>
            <a:r>
              <a:rPr lang="en-US" sz="3100" b="0" dirty="0"/>
              <a:t>Opening and first session chaired by Alex Cruikshank </a:t>
            </a:r>
          </a:p>
          <a:p>
            <a:pPr lvl="1">
              <a:buFont typeface="Courier New" panose="02070309020205020404" pitchFamily="49" charset="0"/>
              <a:buChar char="o"/>
            </a:pPr>
            <a:r>
              <a:rPr lang="en-US" sz="3100" b="0" dirty="0"/>
              <a:t>Second session presentation from Australia on “Impacts of High Penetration of Distributed Energy Resources in South Australia by Brad Harrison, </a:t>
            </a:r>
            <a:r>
              <a:rPr lang="en-US" sz="3100" b="0" dirty="0" err="1"/>
              <a:t>ElectraNet</a:t>
            </a:r>
            <a:r>
              <a:rPr lang="en-US" sz="3100" b="0" dirty="0"/>
              <a:t> and Rainer Korte, CIGRE Australia”</a:t>
            </a:r>
          </a:p>
          <a:p>
            <a:r>
              <a:rPr lang="en-US" sz="3100" dirty="0" err="1"/>
              <a:t>WiE</a:t>
            </a:r>
            <a:r>
              <a:rPr lang="en-US" sz="3100" dirty="0"/>
              <a:t> and NGN Involvement </a:t>
            </a:r>
          </a:p>
          <a:p>
            <a:pPr marL="0" indent="0">
              <a:buNone/>
            </a:pPr>
            <a:endParaRPr lang="en-US" dirty="0"/>
          </a:p>
          <a:p>
            <a:pPr marL="0" indent="0">
              <a:buNone/>
            </a:pPr>
            <a:endParaRPr lang="en-AU" dirty="0"/>
          </a:p>
        </p:txBody>
      </p:sp>
      <p:pic>
        <p:nvPicPr>
          <p:cNvPr id="6" name="Picture 5">
            <a:extLst>
              <a:ext uri="{FF2B5EF4-FFF2-40B4-BE49-F238E27FC236}">
                <a16:creationId xmlns:a16="http://schemas.microsoft.com/office/drawing/2014/main" id="{7B05E8F7-443F-0E50-1686-51D7C37C27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693" y="4148006"/>
            <a:ext cx="3004066" cy="2002710"/>
          </a:xfrm>
          <a:prstGeom prst="rect">
            <a:avLst/>
          </a:prstGeom>
        </p:spPr>
      </p:pic>
      <p:pic>
        <p:nvPicPr>
          <p:cNvPr id="8" name="Picture 7">
            <a:extLst>
              <a:ext uri="{FF2B5EF4-FFF2-40B4-BE49-F238E27FC236}">
                <a16:creationId xmlns:a16="http://schemas.microsoft.com/office/drawing/2014/main" id="{2F6D8D9C-4385-52D6-0EDB-1F9C9E02A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7267" y="4021992"/>
            <a:ext cx="2713431" cy="2502387"/>
          </a:xfrm>
          <a:prstGeom prst="rect">
            <a:avLst/>
          </a:prstGeom>
        </p:spPr>
      </p:pic>
    </p:spTree>
    <p:extLst>
      <p:ext uri="{BB962C8B-B14F-4D97-AF65-F5344CB8AC3E}">
        <p14:creationId xmlns:p14="http://schemas.microsoft.com/office/powerpoint/2010/main" val="3405837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69D2C-1391-A73C-FFC4-914F084E27B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9609749-EA41-3A6B-BA60-8F866C7D4CA0}"/>
              </a:ext>
            </a:extLst>
          </p:cNvPr>
          <p:cNvSpPr>
            <a:spLocks noGrp="1"/>
          </p:cNvSpPr>
          <p:nvPr>
            <p:ph type="body" sz="quarter" idx="10"/>
          </p:nvPr>
        </p:nvSpPr>
        <p:spPr>
          <a:xfrm>
            <a:off x="701149" y="672034"/>
            <a:ext cx="10377159" cy="963336"/>
          </a:xfrm>
        </p:spPr>
        <p:txBody>
          <a:bodyPr>
            <a:normAutofit lnSpcReduction="10000"/>
          </a:bodyPr>
          <a:lstStyle/>
          <a:p>
            <a:pPr algn="l"/>
            <a:r>
              <a:rPr lang="en-US" sz="3200" dirty="0"/>
              <a:t>4. Power System Harmonics and Power System Integration  Seminar</a:t>
            </a:r>
            <a:endParaRPr lang="en-AU" sz="3200" dirty="0"/>
          </a:p>
        </p:txBody>
      </p:sp>
      <p:graphicFrame>
        <p:nvGraphicFramePr>
          <p:cNvPr id="3" name="Object 2">
            <a:extLst>
              <a:ext uri="{FF2B5EF4-FFF2-40B4-BE49-F238E27FC236}">
                <a16:creationId xmlns:a16="http://schemas.microsoft.com/office/drawing/2014/main" id="{16B01137-224E-3338-2C58-AEDF9E52D531}"/>
              </a:ext>
            </a:extLst>
          </p:cNvPr>
          <p:cNvGraphicFramePr>
            <a:graphicFrameLocks noChangeAspect="1"/>
          </p:cNvGraphicFramePr>
          <p:nvPr/>
        </p:nvGraphicFramePr>
        <p:xfrm>
          <a:off x="5096355" y="1337105"/>
          <a:ext cx="3642466" cy="5154548"/>
        </p:xfrm>
        <a:graphic>
          <a:graphicData uri="http://schemas.openxmlformats.org/presentationml/2006/ole">
            <mc:AlternateContent xmlns:mc="http://schemas.openxmlformats.org/markup-compatibility/2006">
              <mc:Choice xmlns:v="urn:schemas-microsoft-com:vml" Requires="v">
                <p:oleObj name="Acrobat Document" r:id="rId2" imgW="3778195" imgH="5346602" progId="AcroExch.Document.DC">
                  <p:embed/>
                </p:oleObj>
              </mc:Choice>
              <mc:Fallback>
                <p:oleObj name="Acrobat Document" r:id="rId2" imgW="3778195" imgH="5346602" progId="AcroExch.Document.DC">
                  <p:embed/>
                  <p:pic>
                    <p:nvPicPr>
                      <p:cNvPr id="3" name="Object 2">
                        <a:extLst>
                          <a:ext uri="{FF2B5EF4-FFF2-40B4-BE49-F238E27FC236}">
                            <a16:creationId xmlns:a16="http://schemas.microsoft.com/office/drawing/2014/main" id="{16B01137-224E-3338-2C58-AEDF9E52D531}"/>
                          </a:ext>
                        </a:extLst>
                      </p:cNvPr>
                      <p:cNvPicPr/>
                      <p:nvPr/>
                    </p:nvPicPr>
                    <p:blipFill>
                      <a:blip r:embed="rId3"/>
                      <a:stretch>
                        <a:fillRect/>
                      </a:stretch>
                    </p:blipFill>
                    <p:spPr>
                      <a:xfrm>
                        <a:off x="5096355" y="1337105"/>
                        <a:ext cx="3642466" cy="5154548"/>
                      </a:xfrm>
                      <a:prstGeom prst="rect">
                        <a:avLst/>
                      </a:prstGeom>
                    </p:spPr>
                  </p:pic>
                </p:oleObj>
              </mc:Fallback>
            </mc:AlternateContent>
          </a:graphicData>
        </a:graphic>
      </p:graphicFrame>
    </p:spTree>
    <p:extLst>
      <p:ext uri="{BB962C8B-B14F-4D97-AF65-F5344CB8AC3E}">
        <p14:creationId xmlns:p14="http://schemas.microsoft.com/office/powerpoint/2010/main" val="3652216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69D2C-1391-A73C-FFC4-914F084E27B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9609749-EA41-3A6B-BA60-8F866C7D4CA0}"/>
              </a:ext>
            </a:extLst>
          </p:cNvPr>
          <p:cNvSpPr>
            <a:spLocks noGrp="1"/>
          </p:cNvSpPr>
          <p:nvPr>
            <p:ph type="body" sz="quarter" idx="10"/>
          </p:nvPr>
        </p:nvSpPr>
        <p:spPr>
          <a:xfrm>
            <a:off x="701149" y="672034"/>
            <a:ext cx="10377159" cy="963336"/>
          </a:xfrm>
        </p:spPr>
        <p:txBody>
          <a:bodyPr>
            <a:normAutofit lnSpcReduction="10000"/>
          </a:bodyPr>
          <a:lstStyle/>
          <a:p>
            <a:pPr algn="l"/>
            <a:r>
              <a:rPr lang="en-US" sz="3200" dirty="0"/>
              <a:t>Power System Harmonics and Power System Integration  Seminar </a:t>
            </a:r>
            <a:endParaRPr lang="en-AU" sz="3200" dirty="0"/>
          </a:p>
        </p:txBody>
      </p:sp>
      <p:sp>
        <p:nvSpPr>
          <p:cNvPr id="4" name="TextBox 3">
            <a:extLst>
              <a:ext uri="{FF2B5EF4-FFF2-40B4-BE49-F238E27FC236}">
                <a16:creationId xmlns:a16="http://schemas.microsoft.com/office/drawing/2014/main" id="{21C32E37-609D-0FE0-F9BE-404FA051AEAC}"/>
              </a:ext>
            </a:extLst>
          </p:cNvPr>
          <p:cNvSpPr txBox="1"/>
          <p:nvPr/>
        </p:nvSpPr>
        <p:spPr>
          <a:xfrm>
            <a:off x="701149" y="1841105"/>
            <a:ext cx="984755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DATE  </a:t>
            </a: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Tuesday 29th &amp; Wednesday 30th October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LOCATION </a:t>
            </a: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Pullman Sydney Hyde Park, 36 College Street, Sydney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THEME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Exploring the issues and challenges associated with the high penetration of power electronic interfaced devices on the power system.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seminar was an industry discussion on existing and emerging challenges associated with the technical aspects of power system performance, modelling, analysis, protection and control, and operation in a changing power system environment and with the evolution of power electronic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KEYNOTE SPEAKERS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Mr Bernard Norton  - Country MD  - Hitachi Energy Australia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Ms Merryn York – EGM System Design AEMO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Mr Damien Sanford  - C</a:t>
            </a:r>
            <a:r>
              <a:rPr lang="en-AU" dirty="0">
                <a:solidFill>
                  <a:prstClr val="black"/>
                </a:solidFill>
                <a:latin typeface="Arial" panose="020B0604020202020204" pitchFamily="34" charset="0"/>
                <a:cs typeface="Arial" panose="020B0604020202020204" pitchFamily="34" charset="0"/>
              </a:rPr>
              <a:t>O</a:t>
            </a: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Tilt Renewables </a:t>
            </a:r>
          </a:p>
        </p:txBody>
      </p:sp>
    </p:spTree>
    <p:extLst>
      <p:ext uri="{BB962C8B-B14F-4D97-AF65-F5344CB8AC3E}">
        <p14:creationId xmlns:p14="http://schemas.microsoft.com/office/powerpoint/2010/main" val="2528328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Arial" panose="020B0604020202020204" pitchFamily="34" charset="0"/>
                <a:cs typeface="Arial" panose="020B0604020202020204" pitchFamily="34" charset="0"/>
              </a:rPr>
              <a:t>Performance, Governance and Management</a:t>
            </a:r>
            <a:endParaRPr lang="en-AU" dirty="0"/>
          </a:p>
        </p:txBody>
      </p:sp>
      <p:sp>
        <p:nvSpPr>
          <p:cNvPr id="3" name="Content Placeholder 2"/>
          <p:cNvSpPr>
            <a:spLocks noGrp="1"/>
          </p:cNvSpPr>
          <p:nvPr>
            <p:ph idx="1"/>
          </p:nvPr>
        </p:nvSpPr>
        <p:spPr>
          <a:xfrm>
            <a:off x="752959" y="1716839"/>
            <a:ext cx="10515600" cy="4366246"/>
          </a:xfrm>
        </p:spPr>
        <p:txBody>
          <a:bodyPr>
            <a:normAutofit fontScale="92500"/>
          </a:bodyPr>
          <a:lstStyle/>
          <a:p>
            <a:pPr marL="457200" indent="-457200">
              <a:buFont typeface="+mj-lt"/>
              <a:buAutoNum type="arabicPeriod"/>
            </a:pPr>
            <a:r>
              <a:rPr lang="en-AU" dirty="0">
                <a:latin typeface="Arial" panose="020B0604020202020204" pitchFamily="34" charset="0"/>
                <a:cs typeface="Arial" panose="020B0604020202020204" pitchFamily="34" charset="0"/>
              </a:rPr>
              <a:t>2024 was a very good year by all measures – we are well placed to build upon our growth, financial stability and reputation</a:t>
            </a:r>
          </a:p>
          <a:p>
            <a:pPr marL="457200" indent="-457200">
              <a:buFont typeface="+mj-lt"/>
              <a:buAutoNum type="arabicPeriod"/>
            </a:pPr>
            <a:r>
              <a:rPr lang="en-AU" dirty="0">
                <a:latin typeface="Arial" panose="020B0604020202020204" pitchFamily="34" charset="0"/>
                <a:cs typeface="Arial" panose="020B0604020202020204" pitchFamily="34" charset="0"/>
              </a:rPr>
              <a:t>Strong financial position due to prudent financial management over a number of years and a successful </a:t>
            </a:r>
            <a:r>
              <a:rPr lang="en-AU" dirty="0"/>
              <a:t>Cairns Symposium</a:t>
            </a:r>
          </a:p>
          <a:p>
            <a:pPr marL="457200" indent="-457200">
              <a:buFont typeface="+mj-lt"/>
              <a:buAutoNum type="arabicPeriod"/>
            </a:pPr>
            <a:r>
              <a:rPr lang="en-AU" dirty="0"/>
              <a:t>Excellent total membership growth in FY24 - +18.5% compared to end of FY23.</a:t>
            </a:r>
            <a:endParaRPr lang="en-AU" dirty="0">
              <a:latin typeface="Arial" panose="020B0604020202020204" pitchFamily="34" charset="0"/>
              <a:cs typeface="Arial" panose="020B0604020202020204" pitchFamily="34" charset="0"/>
            </a:endParaRPr>
          </a:p>
          <a:p>
            <a:pPr marL="457200" indent="-457200">
              <a:buFont typeface="+mj-lt"/>
              <a:buAutoNum type="arabicPeriod"/>
            </a:pPr>
            <a:r>
              <a:rPr lang="en-AU" dirty="0">
                <a:latin typeface="Arial" panose="020B0604020202020204" pitchFamily="34" charset="0"/>
                <a:cs typeface="Arial" panose="020B0604020202020204" pitchFamily="34" charset="0"/>
              </a:rPr>
              <a:t>The delivery of </a:t>
            </a:r>
            <a:r>
              <a:rPr lang="en-AU" dirty="0"/>
              <a:t>three major events over the past 12 months or so - the Cairns Symposium (September 2023), the Transformer and Reactor Workshop (April 2024) and the Power Electronics and Power System Integration Seminar (October 2024) - and regular NGN webinars.</a:t>
            </a:r>
          </a:p>
          <a:p>
            <a:pPr marL="457200" indent="-457200">
              <a:buFont typeface="+mj-lt"/>
              <a:buAutoNum type="arabicPeriod"/>
            </a:pPr>
            <a:r>
              <a:rPr lang="en-AU" dirty="0">
                <a:latin typeface="Arial" panose="020B0604020202020204" pitchFamily="34" charset="0"/>
                <a:cs typeface="Arial" panose="020B0604020202020204" pitchFamily="34" charset="0"/>
              </a:rPr>
              <a:t>Review of financial policies completed (Financial Delega</a:t>
            </a:r>
            <a:r>
              <a:rPr lang="en-AU" dirty="0"/>
              <a:t>tions and Investment Policy). Remaining policies will be updated over the balance of this financial year.</a:t>
            </a:r>
          </a:p>
          <a:p>
            <a:pPr marL="457200" indent="-457200">
              <a:buFont typeface="+mj-lt"/>
              <a:buAutoNum type="arabicPeriod"/>
            </a:pPr>
            <a:r>
              <a:rPr lang="en-AU" dirty="0">
                <a:latin typeface="Arial" panose="020B0604020202020204" pitchFamily="34" charset="0"/>
                <a:cs typeface="Arial" panose="020B0604020202020204" pitchFamily="34" charset="0"/>
              </a:rPr>
              <a:t>Our approach to investments updated to be a little less conservative to achieve better returns over the longer term </a:t>
            </a:r>
          </a:p>
        </p:txBody>
      </p:sp>
    </p:spTree>
    <p:extLst>
      <p:ext uri="{BB962C8B-B14F-4D97-AF65-F5344CB8AC3E}">
        <p14:creationId xmlns:p14="http://schemas.microsoft.com/office/powerpoint/2010/main" val="3465007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00F69-3E67-73CF-10E5-52E0374870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F9B3E-4A0B-6A7E-3EA1-24645F6D4126}"/>
              </a:ext>
            </a:extLst>
          </p:cNvPr>
          <p:cNvSpPr>
            <a:spLocks noGrp="1"/>
          </p:cNvSpPr>
          <p:nvPr>
            <p:ph type="title"/>
          </p:nvPr>
        </p:nvSpPr>
        <p:spPr/>
        <p:txBody>
          <a:bodyPr/>
          <a:lstStyle/>
          <a:p>
            <a:r>
              <a:rPr lang="en-AU" b="1" dirty="0">
                <a:solidFill>
                  <a:srgbClr val="007E4F"/>
                </a:solidFill>
              </a:rPr>
              <a:t>Registrations and Presentations</a:t>
            </a:r>
          </a:p>
        </p:txBody>
      </p:sp>
      <p:sp>
        <p:nvSpPr>
          <p:cNvPr id="3" name="Content Placeholder 2">
            <a:extLst>
              <a:ext uri="{FF2B5EF4-FFF2-40B4-BE49-F238E27FC236}">
                <a16:creationId xmlns:a16="http://schemas.microsoft.com/office/drawing/2014/main" id="{B3A58FA9-1A00-B3C7-CD6A-2FEAF120FC3F}"/>
              </a:ext>
            </a:extLst>
          </p:cNvPr>
          <p:cNvSpPr>
            <a:spLocks noGrp="1"/>
          </p:cNvSpPr>
          <p:nvPr>
            <p:ph idx="1"/>
          </p:nvPr>
        </p:nvSpPr>
        <p:spPr>
          <a:xfrm>
            <a:off x="838200" y="1394926"/>
            <a:ext cx="10515600" cy="4833026"/>
          </a:xfrm>
        </p:spPr>
        <p:txBody>
          <a:bodyPr>
            <a:normAutofit fontScale="92500" lnSpcReduction="10000"/>
          </a:bodyPr>
          <a:lstStyle/>
          <a:p>
            <a:pPr>
              <a:buClr>
                <a:schemeClr val="tx1"/>
              </a:buClr>
              <a:buFont typeface="Arial" panose="020B0604020202020204" pitchFamily="34" charset="0"/>
              <a:buChar char="•"/>
            </a:pPr>
            <a:r>
              <a:rPr lang="en-AU" sz="1900"/>
              <a:t>Over 130 </a:t>
            </a:r>
            <a:r>
              <a:rPr lang="en-AU" sz="1900" dirty="0"/>
              <a:t>registered for the seminar event </a:t>
            </a:r>
          </a:p>
          <a:p>
            <a:pPr>
              <a:buClr>
                <a:schemeClr val="tx1"/>
              </a:buClr>
              <a:buFont typeface="Arial" panose="020B0604020202020204" pitchFamily="34" charset="0"/>
              <a:buChar char="•"/>
            </a:pPr>
            <a:r>
              <a:rPr lang="en-AU" sz="1900" dirty="0"/>
              <a:t>38 presentations across six sessions</a:t>
            </a:r>
          </a:p>
          <a:p>
            <a:pPr lvl="1">
              <a:buClr>
                <a:schemeClr val="tx1"/>
              </a:buClr>
              <a:buFont typeface="Arial" panose="020B0604020202020204" pitchFamily="34" charset="0"/>
              <a:buChar char="•"/>
            </a:pPr>
            <a:r>
              <a:rPr lang="en-AU" sz="1900" dirty="0"/>
              <a:t>36 from East Coast Australia</a:t>
            </a:r>
          </a:p>
          <a:p>
            <a:pPr lvl="1">
              <a:buClr>
                <a:schemeClr val="tx1"/>
              </a:buClr>
              <a:buFont typeface="Arial" panose="020B0604020202020204" pitchFamily="34" charset="0"/>
              <a:buChar char="•"/>
            </a:pPr>
            <a:r>
              <a:rPr lang="en-AU" sz="1900" dirty="0"/>
              <a:t>1 from Western Australia</a:t>
            </a:r>
          </a:p>
          <a:p>
            <a:pPr lvl="1">
              <a:buClr>
                <a:schemeClr val="tx1"/>
              </a:buClr>
              <a:buFont typeface="Arial" panose="020B0604020202020204" pitchFamily="34" charset="0"/>
              <a:buChar char="•"/>
            </a:pPr>
            <a:r>
              <a:rPr lang="en-AU" sz="1900" dirty="0"/>
              <a:t>1 from New Zealand </a:t>
            </a:r>
          </a:p>
          <a:p>
            <a:pPr>
              <a:buClr>
                <a:schemeClr val="tx1"/>
              </a:buClr>
              <a:buFont typeface="Arial" panose="020B0604020202020204" pitchFamily="34" charset="0"/>
              <a:buChar char="•"/>
            </a:pPr>
            <a:r>
              <a:rPr lang="en-AU" sz="1900" dirty="0"/>
              <a:t>No paper submissions required just presentations and opportunity for discussion </a:t>
            </a:r>
          </a:p>
          <a:p>
            <a:pPr>
              <a:buClr>
                <a:schemeClr val="tx1"/>
              </a:buClr>
              <a:buFont typeface="Arial" panose="020B0604020202020204" pitchFamily="34" charset="0"/>
              <a:buChar char="•"/>
            </a:pPr>
            <a:r>
              <a:rPr lang="en-AU" sz="1900" dirty="0"/>
              <a:t>Presenters from a wide range of industry representatives:</a:t>
            </a:r>
          </a:p>
          <a:p>
            <a:pPr lvl="1">
              <a:buClr>
                <a:schemeClr val="tx1"/>
              </a:buClr>
              <a:buFont typeface="Arial" panose="020B0604020202020204" pitchFamily="34" charset="0"/>
              <a:buChar char="•"/>
            </a:pPr>
            <a:r>
              <a:rPr lang="en-AU" sz="1900" dirty="0"/>
              <a:t>AEMO</a:t>
            </a:r>
          </a:p>
          <a:p>
            <a:pPr lvl="1">
              <a:buClr>
                <a:schemeClr val="tx1"/>
              </a:buClr>
              <a:buFont typeface="Arial" panose="020B0604020202020204" pitchFamily="34" charset="0"/>
              <a:buChar char="•"/>
            </a:pPr>
            <a:r>
              <a:rPr lang="en-AU" sz="1900" dirty="0"/>
              <a:t>CSIRO</a:t>
            </a:r>
          </a:p>
          <a:p>
            <a:pPr lvl="1">
              <a:buClr>
                <a:schemeClr val="tx1"/>
              </a:buClr>
              <a:buFont typeface="Arial" panose="020B0604020202020204" pitchFamily="34" charset="0"/>
              <a:buChar char="•"/>
            </a:pPr>
            <a:r>
              <a:rPr lang="en-AU" sz="1900" dirty="0"/>
              <a:t>TNSPs and DNSPs</a:t>
            </a:r>
          </a:p>
          <a:p>
            <a:pPr lvl="1">
              <a:buClr>
                <a:schemeClr val="tx1"/>
              </a:buClr>
              <a:buFont typeface="Arial" panose="020B0604020202020204" pitchFamily="34" charset="0"/>
              <a:buChar char="•"/>
            </a:pPr>
            <a:r>
              <a:rPr lang="en-AU" sz="1900" dirty="0"/>
              <a:t>Developers</a:t>
            </a:r>
          </a:p>
          <a:p>
            <a:pPr lvl="1">
              <a:buClr>
                <a:schemeClr val="tx1"/>
              </a:buClr>
              <a:buFont typeface="Arial" panose="020B0604020202020204" pitchFamily="34" charset="0"/>
              <a:buChar char="•"/>
            </a:pPr>
            <a:r>
              <a:rPr lang="en-AU" sz="1900" dirty="0"/>
              <a:t>Consultants</a:t>
            </a:r>
          </a:p>
          <a:p>
            <a:pPr lvl="1">
              <a:buClr>
                <a:schemeClr val="tx1"/>
              </a:buClr>
              <a:buFont typeface="Arial" panose="020B0604020202020204" pitchFamily="34" charset="0"/>
              <a:buChar char="•"/>
            </a:pPr>
            <a:r>
              <a:rPr lang="en-AU" sz="1900" dirty="0"/>
              <a:t>OEMs</a:t>
            </a:r>
          </a:p>
          <a:p>
            <a:pPr lvl="1">
              <a:buClr>
                <a:schemeClr val="tx1"/>
              </a:buClr>
              <a:buFont typeface="Arial" panose="020B0604020202020204" pitchFamily="34" charset="0"/>
              <a:buChar char="•"/>
            </a:pPr>
            <a:r>
              <a:rPr lang="en-AU" sz="1900" dirty="0"/>
              <a:t>Academia/Universities </a:t>
            </a:r>
            <a:r>
              <a:rPr lang="en-AU" dirty="0"/>
              <a:t>(x5 presentations – UNSW, Monash University and University of QLD)</a:t>
            </a:r>
          </a:p>
        </p:txBody>
      </p:sp>
    </p:spTree>
    <p:extLst>
      <p:ext uri="{BB962C8B-B14F-4D97-AF65-F5344CB8AC3E}">
        <p14:creationId xmlns:p14="http://schemas.microsoft.com/office/powerpoint/2010/main" val="327091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4A326-DADA-74B2-1336-681F64609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DFC659-57D3-2A35-2CBF-0017E6B52EB8}"/>
              </a:ext>
            </a:extLst>
          </p:cNvPr>
          <p:cNvSpPr>
            <a:spLocks noGrp="1"/>
          </p:cNvSpPr>
          <p:nvPr>
            <p:ph type="title" idx="4294967295"/>
          </p:nvPr>
        </p:nvSpPr>
        <p:spPr>
          <a:xfrm>
            <a:off x="734330" y="390979"/>
            <a:ext cx="8951913" cy="698500"/>
          </a:xfrm>
        </p:spPr>
        <p:txBody>
          <a:bodyPr anchor="b">
            <a:normAutofit fontScale="90000"/>
          </a:bodyPr>
          <a:lstStyle/>
          <a:p>
            <a:r>
              <a:rPr lang="en-IE" sz="2800" b="1" dirty="0">
                <a:solidFill>
                  <a:srgbClr val="007E4F"/>
                </a:solidFill>
              </a:rPr>
              <a:t>Organising Committee and Participating panels </a:t>
            </a:r>
            <a:br>
              <a:rPr lang="en-IE" sz="2800" b="1" dirty="0">
                <a:solidFill>
                  <a:srgbClr val="007E4F"/>
                </a:solidFill>
              </a:rPr>
            </a:br>
            <a:r>
              <a:rPr lang="en-IE" sz="2800" b="1" dirty="0">
                <a:solidFill>
                  <a:srgbClr val="007E4F"/>
                </a:solidFill>
              </a:rPr>
              <a:t>– Thank you </a:t>
            </a:r>
          </a:p>
        </p:txBody>
      </p:sp>
      <p:sp>
        <p:nvSpPr>
          <p:cNvPr id="14" name="TextBox 13">
            <a:extLst>
              <a:ext uri="{FF2B5EF4-FFF2-40B4-BE49-F238E27FC236}">
                <a16:creationId xmlns:a16="http://schemas.microsoft.com/office/drawing/2014/main" id="{C64AB6A3-5898-F5C8-1A02-520C87F08B3D}"/>
              </a:ext>
            </a:extLst>
          </p:cNvPr>
          <p:cNvSpPr txBox="1"/>
          <p:nvPr/>
        </p:nvSpPr>
        <p:spPr>
          <a:xfrm>
            <a:off x="7847436" y="1575562"/>
            <a:ext cx="19624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8" name="TextBox 17">
            <a:extLst>
              <a:ext uri="{FF2B5EF4-FFF2-40B4-BE49-F238E27FC236}">
                <a16:creationId xmlns:a16="http://schemas.microsoft.com/office/drawing/2014/main" id="{3E7A97AA-7061-B615-B9C5-E89791386330}"/>
              </a:ext>
            </a:extLst>
          </p:cNvPr>
          <p:cNvSpPr txBox="1"/>
          <p:nvPr/>
        </p:nvSpPr>
        <p:spPr>
          <a:xfrm>
            <a:off x="7847436" y="3538973"/>
            <a:ext cx="20519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sp>
        <p:nvSpPr>
          <p:cNvPr id="20" name="TextBox 19">
            <a:extLst>
              <a:ext uri="{FF2B5EF4-FFF2-40B4-BE49-F238E27FC236}">
                <a16:creationId xmlns:a16="http://schemas.microsoft.com/office/drawing/2014/main" id="{8F9C38BB-F5A3-2A3D-2F98-A7C7E149A884}"/>
              </a:ext>
            </a:extLst>
          </p:cNvPr>
          <p:cNvSpPr txBox="1"/>
          <p:nvPr/>
        </p:nvSpPr>
        <p:spPr>
          <a:xfrm>
            <a:off x="1038225" y="1612908"/>
            <a:ext cx="7143750" cy="20313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John Wright-Smith – B4 DC Systems and Power Electronics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Rob Coggan – B5 Protection and Automation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Tjaart Van Der Walt – C2 Power System Operation and  Control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Babak Badrzadeh – C4 Power System Technical Performance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Peter McIntyre – CEO CIGRE Australia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Angela Klepac  - CIGRE Australia ATC Chairperson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13655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0"/>
          </p:nvPr>
        </p:nvSpPr>
        <p:spPr>
          <a:xfrm>
            <a:off x="654341" y="701341"/>
            <a:ext cx="10670797" cy="691232"/>
          </a:xfrm>
        </p:spPr>
        <p:txBody>
          <a:bodyPr>
            <a:normAutofit/>
          </a:bodyPr>
          <a:lstStyle/>
          <a:p>
            <a:pPr algn="l"/>
            <a:r>
              <a:rPr lang="fr-FR" sz="3200" dirty="0"/>
              <a:t>5. 2024 – ATC Annual Technical Presentation Day </a:t>
            </a:r>
          </a:p>
        </p:txBody>
      </p:sp>
      <p:sp>
        <p:nvSpPr>
          <p:cNvPr id="3" name="TextBox 2">
            <a:extLst>
              <a:ext uri="{FF2B5EF4-FFF2-40B4-BE49-F238E27FC236}">
                <a16:creationId xmlns:a16="http://schemas.microsoft.com/office/drawing/2014/main" id="{F89BFB04-4A28-7B1B-9A80-DBF31886AE52}"/>
              </a:ext>
            </a:extLst>
          </p:cNvPr>
          <p:cNvSpPr txBox="1"/>
          <p:nvPr/>
        </p:nvSpPr>
        <p:spPr>
          <a:xfrm>
            <a:off x="654340" y="1488726"/>
            <a:ext cx="8099135" cy="552458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Successful ATC Annual Technical Presentation Day held 14</a:t>
            </a:r>
            <a:r>
              <a:rPr kumimoji="0" lang="en-AU" sz="17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A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November 2024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 Location – Hosted by Energy Queensland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Purpose of the Day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Promote the technical work of CIGRE and inform our members of technical highlights achieved across 2024</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key insights from SC and Panel activities</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 from each panel convenor focussing on those activities with highest relevance to CIGRE Australia members</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Panel presentations will form part of the annual report provided to members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of our Technical Panel Convenors and were available in person to take questions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Presentations from our Study Committee Chairs  - Victor Tan and Alex Cruickshank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Session was recorded and will be posted to CIGRE Australia You Tube site shortly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2" name="Picture 1">
            <a:extLst>
              <a:ext uri="{FF2B5EF4-FFF2-40B4-BE49-F238E27FC236}">
                <a16:creationId xmlns:a16="http://schemas.microsoft.com/office/drawing/2014/main" id="{88E8FDA8-71A6-5B30-00D1-BD028E834793}"/>
              </a:ext>
            </a:extLst>
          </p:cNvPr>
          <p:cNvPicPr>
            <a:picLocks noChangeAspect="1"/>
          </p:cNvPicPr>
          <p:nvPr/>
        </p:nvPicPr>
        <p:blipFill>
          <a:blip r:embed="rId2"/>
          <a:stretch>
            <a:fillRect/>
          </a:stretch>
        </p:blipFill>
        <p:spPr>
          <a:xfrm>
            <a:off x="8753475" y="1639283"/>
            <a:ext cx="2920164" cy="3933456"/>
          </a:xfrm>
          <a:prstGeom prst="rect">
            <a:avLst/>
          </a:prstGeom>
        </p:spPr>
      </p:pic>
    </p:spTree>
    <p:extLst>
      <p:ext uri="{BB962C8B-B14F-4D97-AF65-F5344CB8AC3E}">
        <p14:creationId xmlns:p14="http://schemas.microsoft.com/office/powerpoint/2010/main" val="2688978643"/>
      </p:ext>
    </p:extLst>
  </p:cSld>
  <p:clrMapOvr>
    <a:masterClrMapping/>
  </p:clrMapOvr>
  <mc:AlternateContent xmlns:mc="http://schemas.openxmlformats.org/markup-compatibility/2006" xmlns:p14="http://schemas.microsoft.com/office/powerpoint/2010/main">
    <mc:Choice Requires="p14">
      <p:transition spd="slow" p14:dur="2000" advTm="62093"/>
    </mc:Choice>
    <mc:Fallback xmlns="">
      <p:transition spd="slow" advTm="6209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0"/>
          </p:nvPr>
        </p:nvSpPr>
        <p:spPr>
          <a:xfrm>
            <a:off x="654341" y="701341"/>
            <a:ext cx="10670797" cy="691232"/>
          </a:xfrm>
        </p:spPr>
        <p:txBody>
          <a:bodyPr>
            <a:normAutofit/>
          </a:bodyPr>
          <a:lstStyle/>
          <a:p>
            <a:pPr algn="l"/>
            <a:r>
              <a:rPr lang="fr-FR" sz="3200" dirty="0"/>
              <a:t>2024 – ATC Annual Technical Reports   </a:t>
            </a:r>
          </a:p>
        </p:txBody>
      </p:sp>
      <p:sp>
        <p:nvSpPr>
          <p:cNvPr id="3" name="TextBox 2">
            <a:extLst>
              <a:ext uri="{FF2B5EF4-FFF2-40B4-BE49-F238E27FC236}">
                <a16:creationId xmlns:a16="http://schemas.microsoft.com/office/drawing/2014/main" id="{F89BFB04-4A28-7B1B-9A80-DBF31886AE52}"/>
              </a:ext>
            </a:extLst>
          </p:cNvPr>
          <p:cNvSpPr txBox="1"/>
          <p:nvPr/>
        </p:nvSpPr>
        <p:spPr>
          <a:xfrm>
            <a:off x="654341" y="1488726"/>
            <a:ext cx="1011843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Annual report will be available electronically by the end of 2024:</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ATC report summarising key technical activities and achievements across 2024</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Reports from all 16 Australian Panels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Reports from each WG member/convenor who received financial support during 2024</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 Reports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Technical Information is also available to CIGRE members electronically through e-</a:t>
            </a:r>
            <a:r>
              <a:rPr kumimoji="0" lang="en-AU"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cigre</a:t>
            </a: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https://e-cigre.org/</a:t>
            </a:r>
            <a:r>
              <a:rPr kumimoji="0" lang="en-A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2" name="Audio 1">
            <a:hlinkClick r:id="" action="ppaction://media"/>
            <a:extLst>
              <a:ext uri="{FF2B5EF4-FFF2-40B4-BE49-F238E27FC236}">
                <a16:creationId xmlns:a16="http://schemas.microsoft.com/office/drawing/2014/main" id="{72BD41E9-E90A-EAA6-C241-D5BB870419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21655128"/>
      </p:ext>
    </p:extLst>
  </p:cSld>
  <p:clrMapOvr>
    <a:masterClrMapping/>
  </p:clrMapOvr>
  <mc:AlternateContent xmlns:mc="http://schemas.openxmlformats.org/markup-compatibility/2006" xmlns:p14="http://schemas.microsoft.com/office/powerpoint/2010/main">
    <mc:Choice Requires="p14">
      <p:transition spd="slow" p14:dur="2000" advTm="48659"/>
    </mc:Choice>
    <mc:Fallback xmlns="">
      <p:transition spd="slow" advTm="48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a:extLst>
              <a:ext uri="{FF2B5EF4-FFF2-40B4-BE49-F238E27FC236}">
                <a16:creationId xmlns:a16="http://schemas.microsoft.com/office/drawing/2014/main" id="{6BEC15D0-C842-4F0F-AC6C-B4B7AE9BC660}"/>
              </a:ext>
            </a:extLst>
          </p:cNvPr>
          <p:cNvSpPr txBox="1">
            <a:spLocks/>
          </p:cNvSpPr>
          <p:nvPr/>
        </p:nvSpPr>
        <p:spPr>
          <a:xfrm>
            <a:off x="525970" y="393993"/>
            <a:ext cx="10523030" cy="717088"/>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Contact details for our AP Convenors </a:t>
            </a:r>
            <a:endPar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graphicFrame>
        <p:nvGraphicFramePr>
          <p:cNvPr id="11" name="Table 10">
            <a:extLst>
              <a:ext uri="{FF2B5EF4-FFF2-40B4-BE49-F238E27FC236}">
                <a16:creationId xmlns:a16="http://schemas.microsoft.com/office/drawing/2014/main" id="{FB2CEAC3-E754-4305-9D63-33E4BA6B71D3}"/>
              </a:ext>
            </a:extLst>
          </p:cNvPr>
          <p:cNvGraphicFramePr>
            <a:graphicFrameLocks noGrp="1"/>
          </p:cNvGraphicFramePr>
          <p:nvPr/>
        </p:nvGraphicFramePr>
        <p:xfrm>
          <a:off x="870386" y="947056"/>
          <a:ext cx="9264215" cy="5203378"/>
        </p:xfrm>
        <a:graphic>
          <a:graphicData uri="http://schemas.openxmlformats.org/drawingml/2006/table">
            <a:tbl>
              <a:tblPr firstRow="1" firstCol="1" bandRow="1">
                <a:tableStyleId>{5C22544A-7EE6-4342-B048-85BDC9FD1C3A}</a:tableStyleId>
              </a:tblPr>
              <a:tblGrid>
                <a:gridCol w="1020985">
                  <a:extLst>
                    <a:ext uri="{9D8B030D-6E8A-4147-A177-3AD203B41FA5}">
                      <a16:colId xmlns:a16="http://schemas.microsoft.com/office/drawing/2014/main" val="1045579117"/>
                    </a:ext>
                  </a:extLst>
                </a:gridCol>
                <a:gridCol w="645024">
                  <a:extLst>
                    <a:ext uri="{9D8B030D-6E8A-4147-A177-3AD203B41FA5}">
                      <a16:colId xmlns:a16="http://schemas.microsoft.com/office/drawing/2014/main" val="2593233249"/>
                    </a:ext>
                  </a:extLst>
                </a:gridCol>
                <a:gridCol w="2951607">
                  <a:extLst>
                    <a:ext uri="{9D8B030D-6E8A-4147-A177-3AD203B41FA5}">
                      <a16:colId xmlns:a16="http://schemas.microsoft.com/office/drawing/2014/main" val="2097478011"/>
                    </a:ext>
                  </a:extLst>
                </a:gridCol>
                <a:gridCol w="1382216">
                  <a:extLst>
                    <a:ext uri="{9D8B030D-6E8A-4147-A177-3AD203B41FA5}">
                      <a16:colId xmlns:a16="http://schemas.microsoft.com/office/drawing/2014/main" val="3493105029"/>
                    </a:ext>
                  </a:extLst>
                </a:gridCol>
                <a:gridCol w="3264383">
                  <a:extLst>
                    <a:ext uri="{9D8B030D-6E8A-4147-A177-3AD203B41FA5}">
                      <a16:colId xmlns:a16="http://schemas.microsoft.com/office/drawing/2014/main" val="1746711414"/>
                    </a:ext>
                  </a:extLst>
                </a:gridCol>
              </a:tblGrid>
              <a:tr h="310426">
                <a:tc>
                  <a:txBody>
                    <a:bodyPr/>
                    <a:lstStyle/>
                    <a:p>
                      <a:pPr marL="0" marR="0">
                        <a:spcBef>
                          <a:spcPts val="0"/>
                        </a:spcBef>
                        <a:spcAft>
                          <a:spcPts val="0"/>
                        </a:spcAft>
                      </a:pP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750" dirty="0">
                          <a:effectLst/>
                        </a:rPr>
                        <a:t>Panel</a:t>
                      </a: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US" sz="1750" dirty="0">
                          <a:effectLst/>
                          <a:latin typeface="Calibri" panose="020F0502020204030204" pitchFamily="34" charset="0"/>
                          <a:ea typeface="Calibri" panose="020F0502020204030204" pitchFamily="34" charset="0"/>
                        </a:rPr>
                        <a:t>S</a:t>
                      </a:r>
                      <a:r>
                        <a:rPr lang="en-AU" sz="1750" dirty="0">
                          <a:effectLst/>
                          <a:latin typeface="Calibri" panose="020F0502020204030204" pitchFamily="34" charset="0"/>
                          <a:ea typeface="Calibri" panose="020F0502020204030204" pitchFamily="34" charset="0"/>
                        </a:rPr>
                        <a:t>cope</a:t>
                      </a: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750" dirty="0">
                          <a:effectLst/>
                        </a:rPr>
                        <a:t>Convenor</a:t>
                      </a: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lgn="l" defTabSz="914400" rtl="0" eaLnBrk="1" latinLnBrk="0" hangingPunct="1">
                        <a:spcBef>
                          <a:spcPts val="0"/>
                        </a:spcBef>
                        <a:spcAft>
                          <a:spcPts val="0"/>
                        </a:spcAft>
                      </a:pPr>
                      <a:r>
                        <a:rPr lang="en-US" sz="1750" b="1" kern="1200" dirty="0">
                          <a:solidFill>
                            <a:schemeClr val="lt1"/>
                          </a:solidFill>
                          <a:effectLst/>
                          <a:latin typeface="+mn-lt"/>
                          <a:ea typeface="+mn-ea"/>
                          <a:cs typeface="+mn-cs"/>
                        </a:rPr>
                        <a:t>Email </a:t>
                      </a:r>
                      <a:endParaRPr lang="en-AU" sz="1750" b="1" kern="1200" dirty="0">
                        <a:solidFill>
                          <a:schemeClr val="lt1"/>
                        </a:solidFill>
                        <a:effectLst/>
                        <a:latin typeface="+mn-lt"/>
                        <a:ea typeface="+mn-ea"/>
                        <a:cs typeface="+mn-cs"/>
                      </a:endParaRPr>
                    </a:p>
                  </a:txBody>
                  <a:tcPr marL="68580" marR="68580" marT="0" marB="0">
                    <a:solidFill>
                      <a:srgbClr val="007E4F"/>
                    </a:solidFill>
                  </a:tcPr>
                </a:tc>
                <a:extLst>
                  <a:ext uri="{0D108BD9-81ED-4DB2-BD59-A6C34878D82A}">
                    <a16:rowId xmlns:a16="http://schemas.microsoft.com/office/drawing/2014/main" val="974109364"/>
                  </a:ext>
                </a:extLst>
              </a:tr>
              <a:tr h="313567">
                <a:tc rowSpan="3">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Equipment </a:t>
                      </a:r>
                      <a:endParaRPr lang="en-AU" sz="12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b="1" dirty="0">
                          <a:solidFill>
                            <a:schemeClr val="bg1"/>
                          </a:solidFill>
                          <a:effectLst/>
                        </a:rPr>
                        <a:t>A1 </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R</a:t>
                      </a:r>
                      <a:r>
                        <a:rPr lang="en-AU" sz="1000" dirty="0">
                          <a:effectLst/>
                          <a:latin typeface="Arial" panose="020B0604020202020204" pitchFamily="34" charset="0"/>
                          <a:ea typeface="Calibri" panose="020F0502020204030204" pitchFamily="34" charset="0"/>
                          <a:cs typeface="Arial" panose="020B0604020202020204" pitchFamily="34" charset="0"/>
                        </a:rPr>
                        <a:t>otating electrical machines</a:t>
                      </a: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Len Gunn</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Len.gunn@originenergy.com.au</a:t>
                      </a:r>
                    </a:p>
                    <a:p>
                      <a:pPr marL="0" marR="0">
                        <a:spcBef>
                          <a:spcPts val="0"/>
                        </a:spcBef>
                        <a:spcAft>
                          <a:spcPts val="0"/>
                        </a:spcAft>
                      </a:pP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20391750"/>
                  </a:ext>
                </a:extLst>
              </a:tr>
              <a:tr h="313567">
                <a:tc vMerge="1">
                  <a:txBody>
                    <a:bodyPr/>
                    <a:lstStyle/>
                    <a:p>
                      <a:pPr marL="0" marR="0">
                        <a:spcBef>
                          <a:spcPts val="0"/>
                        </a:spcBef>
                        <a:spcAft>
                          <a:spcPts val="0"/>
                        </a:spcAft>
                      </a:pP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b="1" dirty="0">
                          <a:solidFill>
                            <a:schemeClr val="bg1"/>
                          </a:solidFill>
                          <a:effectLst/>
                        </a:rPr>
                        <a:t>A2 </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P</a:t>
                      </a:r>
                      <a:r>
                        <a:rPr lang="en-AU" sz="1000" dirty="0">
                          <a:effectLst/>
                          <a:latin typeface="Arial" panose="020B0604020202020204" pitchFamily="34" charset="0"/>
                          <a:ea typeface="Calibri" panose="020F0502020204030204" pitchFamily="34" charset="0"/>
                          <a:cs typeface="Arial" panose="020B0604020202020204" pitchFamily="34" charset="0"/>
                        </a:rPr>
                        <a:t>ower transformers and reactors</a:t>
                      </a: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Matthew Gibson</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matthewg@ausgrid.com.au</a:t>
                      </a:r>
                    </a:p>
                    <a:p>
                      <a:pPr marL="0" marR="0">
                        <a:spcBef>
                          <a:spcPts val="0"/>
                        </a:spcBef>
                        <a:spcAft>
                          <a:spcPts val="0"/>
                        </a:spcAft>
                      </a:pP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84400311"/>
                  </a:ext>
                </a:extLst>
              </a:tr>
              <a:tr h="313567">
                <a:tc vMerge="1">
                  <a:txBody>
                    <a:bodyPr/>
                    <a:lstStyle/>
                    <a:p>
                      <a:pPr marL="0" marR="0">
                        <a:spcBef>
                          <a:spcPts val="0"/>
                        </a:spcBef>
                        <a:spcAft>
                          <a:spcPts val="0"/>
                        </a:spcAft>
                      </a:pP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b="1" dirty="0">
                          <a:solidFill>
                            <a:schemeClr val="bg1"/>
                          </a:solidFill>
                          <a:effectLst/>
                        </a:rPr>
                        <a:t>A3</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a:t>
                      </a:r>
                      <a:r>
                        <a:rPr lang="en-AU" sz="1000" dirty="0">
                          <a:effectLst/>
                          <a:latin typeface="Arial" panose="020B0604020202020204" pitchFamily="34" charset="0"/>
                          <a:ea typeface="Calibri" panose="020F0502020204030204" pitchFamily="34" charset="0"/>
                          <a:cs typeface="Arial" panose="020B0604020202020204" pitchFamily="34" charset="0"/>
                        </a:rPr>
                        <a:t>ransmission and distribution equipment</a:t>
                      </a: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cs typeface="Arial" panose="020B0604020202020204" pitchFamily="34" charset="0"/>
                          <a:sym typeface="Wingdings" panose="05000000000000000000" pitchFamily="2" charset="2"/>
                        </a:rPr>
                        <a:t>David Pita</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dpita@powerlink.com.au</a:t>
                      </a:r>
                    </a:p>
                    <a:p>
                      <a:pPr marL="0" marR="0">
                        <a:spcBef>
                          <a:spcPts val="0"/>
                        </a:spcBef>
                        <a:spcAft>
                          <a:spcPts val="0"/>
                        </a:spcAft>
                      </a:pP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2653642"/>
                  </a:ext>
                </a:extLst>
              </a:tr>
              <a:tr h="313567">
                <a:tc rowSpan="5">
                  <a:txBody>
                    <a:bodyPr/>
                    <a:lstStyle/>
                    <a:p>
                      <a:pPr marL="0" marR="0" algn="l">
                        <a:spcBef>
                          <a:spcPts val="0"/>
                        </a:spcBef>
                        <a:spcAft>
                          <a:spcPts val="0"/>
                        </a:spcAft>
                      </a:pPr>
                      <a:r>
                        <a:rPr lang="en-US" sz="1200" dirty="0">
                          <a:effectLst/>
                          <a:latin typeface="Calibri" panose="020F0502020204030204" pitchFamily="34" charset="0"/>
                          <a:ea typeface="Calibri" panose="020F0502020204030204" pitchFamily="34" charset="0"/>
                        </a:rPr>
                        <a:t>Technologies </a:t>
                      </a:r>
                      <a:endParaRPr lang="en-AU" sz="12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lgn="l">
                        <a:spcBef>
                          <a:spcPts val="0"/>
                        </a:spcBef>
                        <a:spcAft>
                          <a:spcPts val="0"/>
                        </a:spcAft>
                      </a:pPr>
                      <a:r>
                        <a:rPr lang="en-AU" sz="1000" b="1" dirty="0">
                          <a:solidFill>
                            <a:schemeClr val="bg1"/>
                          </a:solidFill>
                          <a:effectLst/>
                        </a:rPr>
                        <a:t>B1</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r>
                        <a:rPr lang="en-US" sz="1000" dirty="0">
                          <a:effectLst/>
                          <a:latin typeface="Arial" panose="020B0604020202020204" pitchFamily="34" charset="0"/>
                          <a:cs typeface="Arial" panose="020B0604020202020204" pitchFamily="34" charset="0"/>
                        </a:rPr>
                        <a:t>Insulated cables</a:t>
                      </a:r>
                      <a:endParaRPr lang="en-AU" sz="1000" dirty="0">
                        <a:effectLst/>
                        <a:latin typeface="Arial" panose="020B0604020202020204" pitchFamily="34" charset="0"/>
                        <a:cs typeface="Arial" panose="020B0604020202020204" pitchFamily="34" charset="0"/>
                      </a:endParaRPr>
                    </a:p>
                  </a:txBody>
                  <a:tcPr marL="68580" marR="68580" marT="0" marB="0"/>
                </a:tc>
                <a:tc>
                  <a:txBody>
                    <a:bodyPr/>
                    <a:lstStyle/>
                    <a:p>
                      <a:r>
                        <a:rPr lang="en-AU" sz="1000" kern="1200" dirty="0">
                          <a:solidFill>
                            <a:schemeClr val="dk1"/>
                          </a:solidFill>
                          <a:effectLst/>
                          <a:latin typeface="Arial" panose="020B0604020202020204" pitchFamily="34" charset="0"/>
                          <a:cs typeface="Arial" panose="020B0604020202020204" pitchFamily="34" charset="0"/>
                          <a:sym typeface="Wingdings" panose="05000000000000000000" pitchFamily="2" charset="2"/>
                        </a:rPr>
                        <a:t>Rob Bradley </a:t>
                      </a:r>
                      <a:endParaRPr lang="en-AU" sz="1000" kern="1200" dirty="0">
                        <a:solidFill>
                          <a:schemeClr val="dk1"/>
                        </a:solidFill>
                        <a:effectLst/>
                        <a:latin typeface="Arial" panose="020B0604020202020204" pitchFamily="34" charset="0"/>
                        <a:cs typeface="Arial" panose="020B0604020202020204" pitchFamily="34" charset="0"/>
                      </a:endParaRPr>
                    </a:p>
                  </a:txBody>
                  <a:tcPr marL="68580" marR="68580" marT="0" marB="0"/>
                </a:tc>
                <a:tc>
                  <a:txBody>
                    <a:bodyPr/>
                    <a:lstStyle/>
                    <a:p>
                      <a:r>
                        <a:rPr lang="en-AU" sz="1000" kern="1200" dirty="0">
                          <a:solidFill>
                            <a:schemeClr val="dk1"/>
                          </a:solidFill>
                          <a:effectLst/>
                          <a:latin typeface="Arial" panose="020B0604020202020204" pitchFamily="34" charset="0"/>
                          <a:cs typeface="Arial" panose="020B0604020202020204" pitchFamily="34" charset="0"/>
                        </a:rPr>
                        <a:t>rbradley@ausgrid.com.au</a:t>
                      </a:r>
                    </a:p>
                    <a:p>
                      <a:endParaRPr lang="en-AU" sz="1000" kern="1200" dirty="0">
                        <a:solidFill>
                          <a:schemeClr val="dk1"/>
                        </a:solidFill>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443317943"/>
                  </a:ext>
                </a:extLst>
              </a:tr>
              <a:tr h="313567">
                <a:tc vMerge="1">
                  <a:txBody>
                    <a:bodyPr/>
                    <a:lstStyle/>
                    <a:p>
                      <a:pPr marL="0" marR="0">
                        <a:spcBef>
                          <a:spcPts val="0"/>
                        </a:spcBef>
                        <a:spcAft>
                          <a:spcPts val="0"/>
                        </a:spcAft>
                      </a:pP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b="1" dirty="0">
                          <a:solidFill>
                            <a:schemeClr val="bg1"/>
                          </a:solidFill>
                          <a:effectLst/>
                        </a:rPr>
                        <a:t>B2</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dirty="0">
                          <a:effectLst/>
                          <a:latin typeface="Arial" panose="020B0604020202020204" pitchFamily="34" charset="0"/>
                          <a:cs typeface="Arial" panose="020B0604020202020204" pitchFamily="34" charset="0"/>
                        </a:rPr>
                        <a:t>Overhead lines</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cs typeface="Arial" panose="020B0604020202020204" pitchFamily="34" charset="0"/>
                          <a:sym typeface="Wingdings" panose="05000000000000000000" pitchFamily="2" charset="2"/>
                        </a:rPr>
                        <a:t>Asif Bhangor</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bhangorian@gmail.com </a:t>
                      </a:r>
                    </a:p>
                    <a:p>
                      <a:pPr marL="0" marR="0">
                        <a:spcBef>
                          <a:spcPts val="0"/>
                        </a:spcBef>
                        <a:spcAft>
                          <a:spcPts val="0"/>
                        </a:spcAft>
                      </a:pP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35438232"/>
                  </a:ext>
                </a:extLst>
              </a:tr>
              <a:tr h="313567">
                <a:tc vMerge="1">
                  <a:txBody>
                    <a:bodyPr/>
                    <a:lstStyle/>
                    <a:p>
                      <a:pPr marL="0" marR="0">
                        <a:spcBef>
                          <a:spcPts val="0"/>
                        </a:spcBef>
                        <a:spcAft>
                          <a:spcPts val="0"/>
                        </a:spcAft>
                      </a:pP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b="1" dirty="0">
                          <a:solidFill>
                            <a:schemeClr val="bg1"/>
                          </a:solidFill>
                          <a:effectLst/>
                        </a:rPr>
                        <a:t>B3</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dirty="0">
                          <a:effectLst/>
                          <a:latin typeface="Arial" panose="020B0604020202020204" pitchFamily="34" charset="0"/>
                          <a:cs typeface="Arial" panose="020B0604020202020204" pitchFamily="34" charset="0"/>
                        </a:rPr>
                        <a:t>Substations and electrical installations</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Andreas Laubi</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latin typeface="Arial" panose="020B0604020202020204" pitchFamily="34" charset="0"/>
                          <a:cs typeface="Arial" panose="020B0604020202020204" pitchFamily="34" charset="0"/>
                        </a:rPr>
                        <a:t>andreas.Laubi@aurecongroup.com</a:t>
                      </a:r>
                    </a:p>
                    <a:p>
                      <a:pPr marL="0" marR="0">
                        <a:spcBef>
                          <a:spcPts val="0"/>
                        </a:spcBef>
                        <a:spcAft>
                          <a:spcPts val="0"/>
                        </a:spcAft>
                      </a:pP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92256268"/>
                  </a:ext>
                </a:extLst>
              </a:tr>
              <a:tr h="313567">
                <a:tc vMerge="1">
                  <a:txBody>
                    <a:bodyPr/>
                    <a:lstStyle/>
                    <a:p>
                      <a:pPr marL="0" marR="0">
                        <a:spcBef>
                          <a:spcPts val="0"/>
                        </a:spcBef>
                        <a:spcAft>
                          <a:spcPts val="0"/>
                        </a:spcAft>
                      </a:pP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b="1" dirty="0">
                          <a:solidFill>
                            <a:schemeClr val="bg1"/>
                          </a:solidFill>
                          <a:effectLst/>
                        </a:rPr>
                        <a:t>B4</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dirty="0">
                          <a:effectLst/>
                          <a:latin typeface="Arial" panose="020B0604020202020204" pitchFamily="34" charset="0"/>
                          <a:cs typeface="Arial" panose="020B0604020202020204" pitchFamily="34" charset="0"/>
                        </a:rPr>
                        <a:t>DC systems and power electronics</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cs typeface="Arial" panose="020B0604020202020204" pitchFamily="34" charset="0"/>
                        </a:rPr>
                        <a:t>John Wright-Smith</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latin typeface="Arial" panose="020B0604020202020204" pitchFamily="34" charset="0"/>
                          <a:cs typeface="Arial" panose="020B0604020202020204" pitchFamily="34" charset="0"/>
                        </a:rPr>
                        <a:t>john.t.wright-smith@bigpond.com</a:t>
                      </a:r>
                    </a:p>
                    <a:p>
                      <a:pPr marL="0" marR="0">
                        <a:spcBef>
                          <a:spcPts val="0"/>
                        </a:spcBef>
                        <a:spcAft>
                          <a:spcPts val="0"/>
                        </a:spcAft>
                      </a:pP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26224169"/>
                  </a:ext>
                </a:extLst>
              </a:tr>
              <a:tr h="189447">
                <a:tc vMerge="1">
                  <a:txBody>
                    <a:bodyPr/>
                    <a:lstStyle/>
                    <a:p>
                      <a:pPr marL="0" marR="0">
                        <a:spcBef>
                          <a:spcPts val="0"/>
                        </a:spcBef>
                        <a:spcAft>
                          <a:spcPts val="0"/>
                        </a:spcAft>
                      </a:pP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b="1" dirty="0">
                          <a:solidFill>
                            <a:schemeClr val="bg1"/>
                          </a:solidFill>
                          <a:effectLst/>
                        </a:rPr>
                        <a:t>B5</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P</a:t>
                      </a:r>
                      <a:r>
                        <a:rPr lang="en-AU" sz="1000" dirty="0">
                          <a:effectLst/>
                          <a:latin typeface="Arial" panose="020B0604020202020204" pitchFamily="34" charset="0"/>
                          <a:ea typeface="Calibri" panose="020F0502020204030204" pitchFamily="34" charset="0"/>
                          <a:cs typeface="Arial" panose="020B0604020202020204" pitchFamily="34" charset="0"/>
                        </a:rPr>
                        <a:t>rotection and automation</a:t>
                      </a: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cs typeface="Arial" panose="020B0604020202020204" pitchFamily="34" charset="0"/>
                          <a:sym typeface="Wingdings" panose="05000000000000000000" pitchFamily="2" charset="2"/>
                        </a:rPr>
                        <a:t>Rob Coggan</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rob.coggan@energyq.com.au</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98377768"/>
                  </a:ext>
                </a:extLst>
              </a:tr>
              <a:tr h="313567">
                <a:tc rowSpan="6">
                  <a:txBody>
                    <a:bodyPr/>
                    <a:lstStyle/>
                    <a:p>
                      <a:pPr marL="0" marR="0" algn="l">
                        <a:spcBef>
                          <a:spcPts val="0"/>
                        </a:spcBef>
                        <a:spcAft>
                          <a:spcPts val="0"/>
                        </a:spcAft>
                      </a:pPr>
                      <a:r>
                        <a:rPr lang="en-US" sz="1200" dirty="0">
                          <a:effectLst/>
                          <a:latin typeface="Calibri" panose="020F0502020204030204" pitchFamily="34" charset="0"/>
                          <a:ea typeface="Calibri" panose="020F0502020204030204" pitchFamily="34" charset="0"/>
                        </a:rPr>
                        <a:t>Systems</a:t>
                      </a:r>
                      <a:endParaRPr lang="en-AU" sz="12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lgn="l">
                        <a:spcBef>
                          <a:spcPts val="0"/>
                        </a:spcBef>
                        <a:spcAft>
                          <a:spcPts val="0"/>
                        </a:spcAft>
                      </a:pPr>
                      <a:r>
                        <a:rPr lang="en-AU" sz="1000" b="1" dirty="0">
                          <a:solidFill>
                            <a:schemeClr val="bg1"/>
                          </a:solidFill>
                          <a:effectLst/>
                        </a:rPr>
                        <a:t>C1</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r>
                        <a:rPr lang="en-US" sz="1000" dirty="0">
                          <a:effectLst/>
                          <a:latin typeface="Arial" panose="020B0604020202020204" pitchFamily="34" charset="0"/>
                          <a:cs typeface="Arial" panose="020B0604020202020204" pitchFamily="34" charset="0"/>
                        </a:rPr>
                        <a:t>Power system development and economics</a:t>
                      </a:r>
                      <a:endParaRPr lang="en-AU" sz="1000" dirty="0">
                        <a:effectLst/>
                        <a:latin typeface="Arial" panose="020B0604020202020204" pitchFamily="34" charset="0"/>
                        <a:cs typeface="Arial" panose="020B0604020202020204" pitchFamily="34" charset="0"/>
                      </a:endParaRPr>
                    </a:p>
                  </a:txBody>
                  <a:tcPr marL="68580" marR="68580" marT="0" marB="0"/>
                </a:tc>
                <a:tc>
                  <a:txBody>
                    <a:bodyPr/>
                    <a:lstStyle/>
                    <a:p>
                      <a:r>
                        <a:rPr lang="en-US" sz="1000" kern="1200" dirty="0">
                          <a:solidFill>
                            <a:schemeClr val="dk1"/>
                          </a:solidFill>
                          <a:effectLst/>
                          <a:latin typeface="Arial" panose="020B0604020202020204" pitchFamily="34" charset="0"/>
                          <a:cs typeface="Arial" panose="020B0604020202020204" pitchFamily="34" charset="0"/>
                        </a:rPr>
                        <a:t>Christian Schaefer</a:t>
                      </a:r>
                      <a:endParaRPr lang="en-AU" sz="1000" kern="1200" dirty="0">
                        <a:solidFill>
                          <a:schemeClr val="dk1"/>
                        </a:solidFill>
                        <a:effectLst/>
                        <a:latin typeface="Arial" panose="020B0604020202020204" pitchFamily="34" charset="0"/>
                        <a:cs typeface="Arial" panose="020B0604020202020204" pitchFamily="34" charset="0"/>
                      </a:endParaRPr>
                    </a:p>
                  </a:txBody>
                  <a:tcPr marL="68580" marR="68580" marT="0" marB="0"/>
                </a:tc>
                <a:tc>
                  <a:txBody>
                    <a:bodyPr/>
                    <a:lstStyle/>
                    <a:p>
                      <a:r>
                        <a:rPr lang="en-AU" sz="1000" kern="1200" dirty="0">
                          <a:solidFill>
                            <a:schemeClr val="dk1"/>
                          </a:solidFill>
                          <a:effectLst/>
                          <a:latin typeface="Arial" panose="020B0604020202020204" pitchFamily="34" charset="0"/>
                          <a:cs typeface="Arial" panose="020B0604020202020204" pitchFamily="34" charset="0"/>
                        </a:rPr>
                        <a:t>christian.schaefer@ghd.com</a:t>
                      </a:r>
                    </a:p>
                    <a:p>
                      <a:endParaRPr lang="en-AU" sz="1000" kern="1200" dirty="0">
                        <a:solidFill>
                          <a:schemeClr val="dk1"/>
                        </a:solidFill>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79644955"/>
                  </a:ext>
                </a:extLst>
              </a:tr>
              <a:tr h="313567">
                <a:tc vMerge="1">
                  <a:txBody>
                    <a:bodyPr/>
                    <a:lstStyle/>
                    <a:p>
                      <a:pPr marL="0" marR="0">
                        <a:spcBef>
                          <a:spcPts val="0"/>
                        </a:spcBef>
                        <a:spcAft>
                          <a:spcPts val="0"/>
                        </a:spcAft>
                      </a:pP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b="1" dirty="0">
                          <a:solidFill>
                            <a:schemeClr val="bg1"/>
                          </a:solidFill>
                          <a:effectLst/>
                        </a:rPr>
                        <a:t>C2</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dirty="0">
                          <a:effectLst/>
                          <a:latin typeface="Arial" panose="020B0604020202020204" pitchFamily="34" charset="0"/>
                          <a:cs typeface="Arial" panose="020B0604020202020204" pitchFamily="34" charset="0"/>
                        </a:rPr>
                        <a:t>Power system operations and control</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err="1">
                          <a:solidFill>
                            <a:schemeClr val="dk1"/>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Tjaart</a:t>
                      </a: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Van Der Walt</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tjaart.vanderwalt@aemo.com.au</a:t>
                      </a:r>
                    </a:p>
                    <a:p>
                      <a:pPr marL="0" marR="0">
                        <a:spcBef>
                          <a:spcPts val="0"/>
                        </a:spcBef>
                        <a:spcAft>
                          <a:spcPts val="0"/>
                        </a:spcAft>
                      </a:pP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49169638"/>
                  </a:ext>
                </a:extLst>
              </a:tr>
              <a:tr h="313567">
                <a:tc vMerge="1">
                  <a:txBody>
                    <a:bodyPr/>
                    <a:lstStyle/>
                    <a:p>
                      <a:pPr marL="0" marR="0">
                        <a:spcBef>
                          <a:spcPts val="0"/>
                        </a:spcBef>
                        <a:spcAft>
                          <a:spcPts val="0"/>
                        </a:spcAft>
                      </a:pP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b="1" dirty="0">
                          <a:solidFill>
                            <a:schemeClr val="bg1"/>
                          </a:solidFill>
                          <a:effectLst/>
                        </a:rPr>
                        <a:t>C3</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dirty="0">
                          <a:effectLst/>
                          <a:latin typeface="Arial" panose="020B0604020202020204" pitchFamily="34" charset="0"/>
                          <a:cs typeface="Arial" panose="020B0604020202020204" pitchFamily="34" charset="0"/>
                        </a:rPr>
                        <a:t>Power system environmental performance</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cs typeface="Arial" panose="020B0604020202020204" pitchFamily="34" charset="0"/>
                          <a:sym typeface="Wingdings" panose="05000000000000000000" pitchFamily="2" charset="2"/>
                        </a:rPr>
                        <a:t>Brett Hayward</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brett.hayward@essentialenergy.com.au </a:t>
                      </a:r>
                    </a:p>
                    <a:p>
                      <a:pPr marL="0" marR="0">
                        <a:spcBef>
                          <a:spcPts val="0"/>
                        </a:spcBef>
                        <a:spcAft>
                          <a:spcPts val="0"/>
                        </a:spcAft>
                      </a:pP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17042931"/>
                  </a:ext>
                </a:extLst>
              </a:tr>
              <a:tr h="313567">
                <a:tc vMerge="1">
                  <a:txBody>
                    <a:bodyPr/>
                    <a:lstStyle/>
                    <a:p>
                      <a:pPr marL="0" marR="0">
                        <a:spcBef>
                          <a:spcPts val="0"/>
                        </a:spcBef>
                        <a:spcAft>
                          <a:spcPts val="0"/>
                        </a:spcAft>
                      </a:pP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b="1" dirty="0">
                          <a:solidFill>
                            <a:schemeClr val="bg1"/>
                          </a:solidFill>
                          <a:effectLst/>
                        </a:rPr>
                        <a:t>C4</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P</a:t>
                      </a:r>
                      <a:r>
                        <a:rPr lang="en-AU" sz="1000" dirty="0">
                          <a:effectLst/>
                          <a:latin typeface="Arial" panose="020B0604020202020204" pitchFamily="34" charset="0"/>
                          <a:ea typeface="Calibri" panose="020F0502020204030204" pitchFamily="34" charset="0"/>
                          <a:cs typeface="Arial" panose="020B0604020202020204" pitchFamily="34" charset="0"/>
                        </a:rPr>
                        <a:t>ower system technical performance</a:t>
                      </a: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Babak Badrzadeh</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latin typeface="Arial" panose="020B0604020202020204" pitchFamily="34" charset="0"/>
                          <a:cs typeface="Arial" panose="020B0604020202020204" pitchFamily="34" charset="0"/>
                        </a:rPr>
                        <a:t>Babak.Badrzadeh@etik.energy</a:t>
                      </a:r>
                    </a:p>
                    <a:p>
                      <a:pPr marL="0" marR="0">
                        <a:spcBef>
                          <a:spcPts val="0"/>
                        </a:spcBef>
                        <a:spcAft>
                          <a:spcPts val="0"/>
                        </a:spcAft>
                      </a:pP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25126643"/>
                  </a:ext>
                </a:extLst>
              </a:tr>
              <a:tr h="313567">
                <a:tc vMerge="1">
                  <a:txBody>
                    <a:bodyPr/>
                    <a:lstStyle/>
                    <a:p>
                      <a:pPr marL="0" marR="0">
                        <a:spcBef>
                          <a:spcPts val="0"/>
                        </a:spcBef>
                        <a:spcAft>
                          <a:spcPts val="0"/>
                        </a:spcAft>
                      </a:pP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b="1" dirty="0">
                          <a:solidFill>
                            <a:schemeClr val="bg1"/>
                          </a:solidFill>
                          <a:effectLst/>
                        </a:rPr>
                        <a:t>C5</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dirty="0">
                          <a:effectLst/>
                          <a:latin typeface="Arial" panose="020B0604020202020204" pitchFamily="34" charset="0"/>
                          <a:cs typeface="Arial" panose="020B0604020202020204" pitchFamily="34" charset="0"/>
                        </a:rPr>
                        <a:t>Electricity markets and regulation</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cs typeface="Arial" panose="020B0604020202020204" pitchFamily="34" charset="0"/>
                        </a:rPr>
                        <a:t>Greg Thorpe</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gthorpe@oakleygreenwood.com.au</a:t>
                      </a:r>
                    </a:p>
                    <a:p>
                      <a:pPr marL="0" marR="0">
                        <a:spcBef>
                          <a:spcPts val="0"/>
                        </a:spcBef>
                        <a:spcAft>
                          <a:spcPts val="0"/>
                        </a:spcAft>
                      </a:pP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5018238"/>
                  </a:ext>
                </a:extLst>
              </a:tr>
              <a:tr h="313567">
                <a:tc vMerge="1">
                  <a:txBody>
                    <a:bodyPr/>
                    <a:lstStyle/>
                    <a:p>
                      <a:pPr marL="0" marR="0">
                        <a:spcBef>
                          <a:spcPts val="0"/>
                        </a:spcBef>
                        <a:spcAft>
                          <a:spcPts val="0"/>
                        </a:spcAft>
                      </a:pP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b="1" dirty="0">
                          <a:solidFill>
                            <a:schemeClr val="bg1"/>
                          </a:solidFill>
                          <a:effectLst/>
                        </a:rPr>
                        <a:t>C6</a:t>
                      </a:r>
                      <a:endParaRPr lang="en-AU" sz="10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AU" sz="1000" dirty="0">
                          <a:effectLst/>
                          <a:latin typeface="Arial" panose="020B0604020202020204" pitchFamily="34" charset="0"/>
                          <a:cs typeface="Arial" panose="020B0604020202020204" pitchFamily="34" charset="0"/>
                        </a:rPr>
                        <a:t>Active distribution systems and distributed energy resources</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Jennifer Gannon</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jennifer.gannon@energyq.com.au</a:t>
                      </a:r>
                    </a:p>
                    <a:p>
                      <a:pPr marL="0" marR="0">
                        <a:spcBef>
                          <a:spcPts val="0"/>
                        </a:spcBef>
                        <a:spcAft>
                          <a:spcPts val="0"/>
                        </a:spcAft>
                      </a:pP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72450897"/>
                  </a:ext>
                </a:extLst>
              </a:tr>
              <a:tr h="313567">
                <a:tc rowSpan="2">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Materials Testing and IT </a:t>
                      </a:r>
                      <a:endParaRPr lang="en-AU" sz="12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US" sz="1000" b="1" dirty="0">
                          <a:solidFill>
                            <a:schemeClr val="bg1"/>
                          </a:solidFill>
                          <a:effectLst/>
                          <a:latin typeface="Calibri" panose="020F0502020204030204" pitchFamily="34" charset="0"/>
                          <a:ea typeface="Calibri" panose="020F0502020204030204" pitchFamily="34" charset="0"/>
                        </a:rPr>
                        <a:t>D</a:t>
                      </a:r>
                      <a:r>
                        <a:rPr lang="en-AU" sz="1000" b="1" dirty="0">
                          <a:solidFill>
                            <a:schemeClr val="bg1"/>
                          </a:solidFill>
                          <a:effectLst/>
                          <a:latin typeface="Calibri" panose="020F0502020204030204" pitchFamily="34" charset="0"/>
                          <a:ea typeface="Calibri" panose="020F0502020204030204" pitchFamily="34" charset="0"/>
                        </a:rPr>
                        <a:t>1</a:t>
                      </a:r>
                    </a:p>
                  </a:txBody>
                  <a:tcPr marL="68580" marR="68580" marT="0" marB="0">
                    <a:solidFill>
                      <a:srgbClr val="007E4F"/>
                    </a:solidFill>
                  </a:tcPr>
                </a:tc>
                <a:tc>
                  <a:txBody>
                    <a:bodyPr/>
                    <a:lstStyle/>
                    <a:p>
                      <a:pPr marL="0" marR="0">
                        <a:spcBef>
                          <a:spcPts val="0"/>
                        </a:spcBef>
                        <a:spcAft>
                          <a:spcPts val="0"/>
                        </a:spcAft>
                      </a:pPr>
                      <a:r>
                        <a:rPr lang="en-AU" sz="1000" dirty="0">
                          <a:effectLst/>
                          <a:latin typeface="Arial" panose="020B0604020202020204" pitchFamily="34" charset="0"/>
                          <a:cs typeface="Arial" panose="020B0604020202020204" pitchFamily="34" charset="0"/>
                        </a:rPr>
                        <a:t>Materials and emerging test techniques</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cs typeface="Arial" panose="020B0604020202020204" pitchFamily="34" charset="0"/>
                        </a:rPr>
                        <a:t>Dr Yi Li</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yi.li@measurement.gov.au</a:t>
                      </a:r>
                    </a:p>
                    <a:p>
                      <a:pPr marL="0" marR="0">
                        <a:spcBef>
                          <a:spcPts val="0"/>
                        </a:spcBef>
                        <a:spcAft>
                          <a:spcPts val="0"/>
                        </a:spcAft>
                      </a:pP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35038328"/>
                  </a:ext>
                </a:extLst>
              </a:tr>
              <a:tr h="313567">
                <a:tc vMerge="1">
                  <a:txBody>
                    <a:bodyPr/>
                    <a:lstStyle/>
                    <a:p>
                      <a:pPr marL="0" marR="0">
                        <a:spcBef>
                          <a:spcPts val="0"/>
                        </a:spcBef>
                        <a:spcAft>
                          <a:spcPts val="0"/>
                        </a:spcAft>
                      </a:pPr>
                      <a:endParaRPr lang="en-AU" sz="1100" dirty="0">
                        <a:effectLst/>
                        <a:latin typeface="Calibri" panose="020F0502020204030204" pitchFamily="34" charset="0"/>
                        <a:ea typeface="Calibri" panose="020F0502020204030204" pitchFamily="34" charset="0"/>
                      </a:endParaRPr>
                    </a:p>
                  </a:txBody>
                  <a:tcPr marL="68580" marR="68580" marT="0" marB="0">
                    <a:solidFill>
                      <a:srgbClr val="007E4F"/>
                    </a:solidFill>
                  </a:tcPr>
                </a:tc>
                <a:tc>
                  <a:txBody>
                    <a:bodyPr/>
                    <a:lstStyle/>
                    <a:p>
                      <a:pPr marL="0" marR="0">
                        <a:spcBef>
                          <a:spcPts val="0"/>
                        </a:spcBef>
                        <a:spcAft>
                          <a:spcPts val="0"/>
                        </a:spcAft>
                      </a:pPr>
                      <a:r>
                        <a:rPr lang="en-US" sz="1000" b="1" dirty="0">
                          <a:solidFill>
                            <a:schemeClr val="bg1"/>
                          </a:solidFill>
                          <a:effectLst/>
                          <a:latin typeface="Calibri" panose="020F0502020204030204" pitchFamily="34" charset="0"/>
                          <a:ea typeface="Calibri" panose="020F0502020204030204" pitchFamily="34" charset="0"/>
                        </a:rPr>
                        <a:t>D</a:t>
                      </a:r>
                      <a:r>
                        <a:rPr lang="en-AU" sz="1000" b="1" dirty="0">
                          <a:solidFill>
                            <a:schemeClr val="bg1"/>
                          </a:solidFill>
                          <a:effectLst/>
                          <a:latin typeface="Calibri" panose="020F0502020204030204" pitchFamily="34" charset="0"/>
                          <a:ea typeface="Calibri" panose="020F0502020204030204" pitchFamily="34" charset="0"/>
                        </a:rPr>
                        <a:t>2</a:t>
                      </a:r>
                    </a:p>
                  </a:txBody>
                  <a:tcPr marL="68580" marR="68580" marT="0" marB="0">
                    <a:solidFill>
                      <a:srgbClr val="007E4F"/>
                    </a:solidFill>
                  </a:tcPr>
                </a:tc>
                <a:tc>
                  <a:txBody>
                    <a:bodyPr/>
                    <a:lstStyle/>
                    <a:p>
                      <a:pPr marL="0" marR="0">
                        <a:spcBef>
                          <a:spcPts val="0"/>
                        </a:spcBef>
                        <a:spcAft>
                          <a:spcPts val="0"/>
                        </a:spcAft>
                      </a:pPr>
                      <a:r>
                        <a:rPr lang="en-AU" sz="1000" dirty="0">
                          <a:effectLst/>
                          <a:latin typeface="Arial" panose="020B0604020202020204" pitchFamily="34" charset="0"/>
                          <a:cs typeface="Arial" panose="020B0604020202020204" pitchFamily="34" charset="0"/>
                        </a:rPr>
                        <a:t>Information systems and telecommunication</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cs typeface="Arial" panose="020B0604020202020204" pitchFamily="34" charset="0"/>
                          <a:sym typeface="Wingdings" panose="05000000000000000000" pitchFamily="2" charset="2"/>
                        </a:rPr>
                        <a:t>Louise Watts</a:t>
                      </a: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louise.watts@sapowernetworks.com.au</a:t>
                      </a:r>
                    </a:p>
                    <a:p>
                      <a:pPr marL="0" marR="0">
                        <a:spcBef>
                          <a:spcPts val="0"/>
                        </a:spcBef>
                        <a:spcAft>
                          <a:spcPts val="0"/>
                        </a:spcAft>
                      </a:pPr>
                      <a:endParaRPr lang="en-AU" sz="10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68510207"/>
                  </a:ext>
                </a:extLst>
              </a:tr>
            </a:tbl>
          </a:graphicData>
        </a:graphic>
      </p:graphicFrame>
    </p:spTree>
    <p:extLst>
      <p:ext uri="{BB962C8B-B14F-4D97-AF65-F5344CB8AC3E}">
        <p14:creationId xmlns:p14="http://schemas.microsoft.com/office/powerpoint/2010/main" val="656612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a:extLst>
              <a:ext uri="{FF2B5EF4-FFF2-40B4-BE49-F238E27FC236}">
                <a16:creationId xmlns:a16="http://schemas.microsoft.com/office/drawing/2014/main" id="{6BEC15D0-C842-4F0F-AC6C-B4B7AE9BC660}"/>
              </a:ext>
            </a:extLst>
          </p:cNvPr>
          <p:cNvSpPr txBox="1">
            <a:spLocks/>
          </p:cNvSpPr>
          <p:nvPr/>
        </p:nvSpPr>
        <p:spPr>
          <a:xfrm>
            <a:off x="525969" y="393993"/>
            <a:ext cx="9943491" cy="717088"/>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Ways to participate with CIGRE  </a:t>
            </a:r>
            <a:endParaRPr kumimoji="0" lang="en-AU"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227FC21A-C131-8C6F-67D6-0D01D8274542}"/>
              </a:ext>
            </a:extLst>
          </p:cNvPr>
          <p:cNvSpPr txBox="1"/>
          <p:nvPr/>
        </p:nvSpPr>
        <p:spPr>
          <a:xfrm>
            <a:off x="813732" y="1308683"/>
            <a:ext cx="10458171"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Become a CIGRE Australia member  - immediate access to e-</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cigre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to join and become an Australian Panel member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and join the NGN - Next Generation Network (&lt;33 years)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Write a paper for any local/international events including CIGRE Paris sessions and come along and present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Attend the many Colloquiums, Symposiums or local events that the Study Committees organise including the many international events on offer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Attend webinars/tutorials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via our Australian Panel Conveners to join a “Working Group” and contribute and learn as a WG member representative or convenor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8671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4FDEC5-362C-AEE7-7CD0-142B38DCFC41}"/>
              </a:ext>
            </a:extLst>
          </p:cNvPr>
          <p:cNvSpPr>
            <a:spLocks noGrp="1"/>
          </p:cNvSpPr>
          <p:nvPr>
            <p:ph type="body" sz="quarter" idx="12"/>
          </p:nvPr>
        </p:nvSpPr>
        <p:spPr/>
        <p:txBody>
          <a:bodyPr/>
          <a:lstStyle/>
          <a:p>
            <a:endParaRPr lang="en-AU"/>
          </a:p>
        </p:txBody>
      </p:sp>
      <p:pic>
        <p:nvPicPr>
          <p:cNvPr id="6" name="Picture 5">
            <a:extLst>
              <a:ext uri="{FF2B5EF4-FFF2-40B4-BE49-F238E27FC236}">
                <a16:creationId xmlns:a16="http://schemas.microsoft.com/office/drawing/2014/main" id="{F554B792-9DB7-C2B8-DF2D-71B70F6D95FF}"/>
              </a:ext>
            </a:extLst>
          </p:cNvPr>
          <p:cNvPicPr>
            <a:picLocks noChangeAspect="1"/>
          </p:cNvPicPr>
          <p:nvPr/>
        </p:nvPicPr>
        <p:blipFill>
          <a:blip r:embed="rId3"/>
          <a:stretch>
            <a:fillRect/>
          </a:stretch>
        </p:blipFill>
        <p:spPr>
          <a:xfrm>
            <a:off x="579488" y="1635522"/>
            <a:ext cx="9384287" cy="4828485"/>
          </a:xfrm>
          <a:prstGeom prst="rect">
            <a:avLst/>
          </a:prstGeom>
        </p:spPr>
      </p:pic>
      <p:sp>
        <p:nvSpPr>
          <p:cNvPr id="7" name="TextBox 6">
            <a:extLst>
              <a:ext uri="{FF2B5EF4-FFF2-40B4-BE49-F238E27FC236}">
                <a16:creationId xmlns:a16="http://schemas.microsoft.com/office/drawing/2014/main" id="{6EF3326B-951D-2663-0EA4-176F771034F0}"/>
              </a:ext>
            </a:extLst>
          </p:cNvPr>
          <p:cNvSpPr txBox="1"/>
          <p:nvPr/>
        </p:nvSpPr>
        <p:spPr>
          <a:xfrm>
            <a:off x="579488" y="831434"/>
            <a:ext cx="81497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Link to the active working groups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CIGRE Active Working Groups  - Call for Experts </a:t>
            </a:r>
            <a:endPar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0" name="Titre 3">
            <a:extLst>
              <a:ext uri="{FF2B5EF4-FFF2-40B4-BE49-F238E27FC236}">
                <a16:creationId xmlns:a16="http://schemas.microsoft.com/office/drawing/2014/main" id="{7D9DFD57-CB77-C581-0DA6-D2B528FDD0A0}"/>
              </a:ext>
            </a:extLst>
          </p:cNvPr>
          <p:cNvSpPr txBox="1">
            <a:spLocks/>
          </p:cNvSpPr>
          <p:nvPr/>
        </p:nvSpPr>
        <p:spPr>
          <a:xfrm>
            <a:off x="525969" y="393993"/>
            <a:ext cx="9943491" cy="717088"/>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CIGRE Working Groups – The Engine Room </a:t>
            </a:r>
            <a:endParaRPr kumimoji="0" lang="en-AU"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74645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68F65-D692-F224-80AA-D05FA6CA026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F9F4A61-3176-AB5C-491E-7DC4513E0C97}"/>
              </a:ext>
            </a:extLst>
          </p:cNvPr>
          <p:cNvSpPr txBox="1"/>
          <p:nvPr/>
        </p:nvSpPr>
        <p:spPr>
          <a:xfrm>
            <a:off x="579487" y="787915"/>
            <a:ext cx="81497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Link to the approved 2024 document as follows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Scope of Work and Activities Study </a:t>
            </a:r>
            <a:r>
              <a:rPr kumimoji="0" lang="en-US" sz="20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Commitees</a:t>
            </a: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 2024 </a:t>
            </a:r>
            <a:endPar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0" name="Titre 3">
            <a:extLst>
              <a:ext uri="{FF2B5EF4-FFF2-40B4-BE49-F238E27FC236}">
                <a16:creationId xmlns:a16="http://schemas.microsoft.com/office/drawing/2014/main" id="{534EDA99-367F-2A78-ACF0-63C1753AA890}"/>
              </a:ext>
            </a:extLst>
          </p:cNvPr>
          <p:cNvSpPr txBox="1">
            <a:spLocks/>
          </p:cNvSpPr>
          <p:nvPr/>
        </p:nvSpPr>
        <p:spPr>
          <a:xfrm>
            <a:off x="525969" y="393993"/>
            <a:ext cx="9943491" cy="717088"/>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CIGRE – Useful Documents  - SOW and Activities</a:t>
            </a:r>
            <a:endParaRPr kumimoji="0" lang="en-AU"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137DE9CA-BB57-8868-362A-1A2E7EE40913}"/>
              </a:ext>
            </a:extLst>
          </p:cNvPr>
          <p:cNvPicPr>
            <a:picLocks noChangeAspect="1"/>
          </p:cNvPicPr>
          <p:nvPr/>
        </p:nvPicPr>
        <p:blipFill>
          <a:blip r:embed="rId4"/>
          <a:stretch>
            <a:fillRect/>
          </a:stretch>
        </p:blipFill>
        <p:spPr>
          <a:xfrm>
            <a:off x="1347698" y="1604143"/>
            <a:ext cx="3306639" cy="4704347"/>
          </a:xfrm>
          <a:prstGeom prst="rect">
            <a:avLst/>
          </a:prstGeom>
          <a:ln w="12700">
            <a:solidFill>
              <a:schemeClr val="tx1"/>
            </a:solidFill>
          </a:ln>
        </p:spPr>
      </p:pic>
      <p:pic>
        <p:nvPicPr>
          <p:cNvPr id="8" name="Picture 7">
            <a:extLst>
              <a:ext uri="{FF2B5EF4-FFF2-40B4-BE49-F238E27FC236}">
                <a16:creationId xmlns:a16="http://schemas.microsoft.com/office/drawing/2014/main" id="{2EF901EE-2BB9-DF47-A261-4BB60381F920}"/>
              </a:ext>
            </a:extLst>
          </p:cNvPr>
          <p:cNvPicPr>
            <a:picLocks noChangeAspect="1"/>
          </p:cNvPicPr>
          <p:nvPr/>
        </p:nvPicPr>
        <p:blipFill>
          <a:blip r:embed="rId5"/>
          <a:stretch>
            <a:fillRect/>
          </a:stretch>
        </p:blipFill>
        <p:spPr>
          <a:xfrm>
            <a:off x="5288859" y="1604143"/>
            <a:ext cx="3440329" cy="4704347"/>
          </a:xfrm>
          <a:prstGeom prst="rect">
            <a:avLst/>
          </a:prstGeom>
        </p:spPr>
      </p:pic>
    </p:spTree>
    <p:extLst>
      <p:ext uri="{BB962C8B-B14F-4D97-AF65-F5344CB8AC3E}">
        <p14:creationId xmlns:p14="http://schemas.microsoft.com/office/powerpoint/2010/main" val="4088390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a:extLst>
              <a:ext uri="{FF2B5EF4-FFF2-40B4-BE49-F238E27FC236}">
                <a16:creationId xmlns:a16="http://schemas.microsoft.com/office/drawing/2014/main" id="{6BEC15D0-C842-4F0F-AC6C-B4B7AE9BC660}"/>
              </a:ext>
            </a:extLst>
          </p:cNvPr>
          <p:cNvSpPr txBox="1">
            <a:spLocks/>
          </p:cNvSpPr>
          <p:nvPr/>
        </p:nvSpPr>
        <p:spPr>
          <a:xfrm>
            <a:off x="525969" y="393993"/>
            <a:ext cx="9943491" cy="717088"/>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CIGRE resources   </a:t>
            </a:r>
            <a:endParaRPr kumimoji="0" lang="en-AU"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227FC21A-C131-8C6F-67D6-0D01D8274542}"/>
              </a:ext>
            </a:extLst>
          </p:cNvPr>
          <p:cNvSpPr txBox="1"/>
          <p:nvPr/>
        </p:nvSpPr>
        <p:spPr>
          <a:xfrm>
            <a:off x="588367" y="843242"/>
            <a:ext cx="10778219"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Stay connected with our CIGRE publications via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E-CIGRE – over 15k technical documents and publications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Green Books and Technical Brochures produced by CIGRE Study Committees &amp; Working Groups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Papers produced by CIGRE Technical Working Groups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Paris Session papers and proceedings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Symposia papers and proceedings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Colloquia papers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CIGRE Science and Engineering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Electra and In the Loop publications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9FAF0CC5-8B6C-04A6-7711-6949AD60EAE3}"/>
              </a:ext>
            </a:extLst>
          </p:cNvPr>
          <p:cNvPicPr>
            <a:picLocks noChangeAspect="1"/>
          </p:cNvPicPr>
          <p:nvPr/>
        </p:nvPicPr>
        <p:blipFill>
          <a:blip r:embed="rId2"/>
          <a:stretch>
            <a:fillRect/>
          </a:stretch>
        </p:blipFill>
        <p:spPr>
          <a:xfrm>
            <a:off x="657811" y="3799114"/>
            <a:ext cx="3639327" cy="2541387"/>
          </a:xfrm>
          <a:prstGeom prst="rect">
            <a:avLst/>
          </a:prstGeom>
        </p:spPr>
      </p:pic>
      <p:pic>
        <p:nvPicPr>
          <p:cNvPr id="9" name="Picture 8">
            <a:extLst>
              <a:ext uri="{FF2B5EF4-FFF2-40B4-BE49-F238E27FC236}">
                <a16:creationId xmlns:a16="http://schemas.microsoft.com/office/drawing/2014/main" id="{E7456BC9-756E-136F-DCD1-5373C3D290DD}"/>
              </a:ext>
            </a:extLst>
          </p:cNvPr>
          <p:cNvPicPr>
            <a:picLocks noChangeAspect="1"/>
          </p:cNvPicPr>
          <p:nvPr/>
        </p:nvPicPr>
        <p:blipFill>
          <a:blip r:embed="rId3"/>
          <a:stretch>
            <a:fillRect/>
          </a:stretch>
        </p:blipFill>
        <p:spPr>
          <a:xfrm>
            <a:off x="4943083" y="2889956"/>
            <a:ext cx="2387956" cy="3385457"/>
          </a:xfrm>
          <a:prstGeom prst="rect">
            <a:avLst/>
          </a:prstGeom>
        </p:spPr>
      </p:pic>
      <p:pic>
        <p:nvPicPr>
          <p:cNvPr id="11" name="Picture 10">
            <a:extLst>
              <a:ext uri="{FF2B5EF4-FFF2-40B4-BE49-F238E27FC236}">
                <a16:creationId xmlns:a16="http://schemas.microsoft.com/office/drawing/2014/main" id="{CB513C1B-A0E9-D945-5796-B9597EE8A0BD}"/>
              </a:ext>
            </a:extLst>
          </p:cNvPr>
          <p:cNvPicPr>
            <a:picLocks noChangeAspect="1"/>
          </p:cNvPicPr>
          <p:nvPr/>
        </p:nvPicPr>
        <p:blipFill>
          <a:blip r:embed="rId4"/>
          <a:stretch>
            <a:fillRect/>
          </a:stretch>
        </p:blipFill>
        <p:spPr>
          <a:xfrm>
            <a:off x="7976985" y="2339801"/>
            <a:ext cx="2078109" cy="3935612"/>
          </a:xfrm>
          <a:prstGeom prst="rect">
            <a:avLst/>
          </a:prstGeom>
        </p:spPr>
      </p:pic>
    </p:spTree>
    <p:extLst>
      <p:ext uri="{BB962C8B-B14F-4D97-AF65-F5344CB8AC3E}">
        <p14:creationId xmlns:p14="http://schemas.microsoft.com/office/powerpoint/2010/main" val="1526823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D7ABD-6E49-BBF5-6922-C187B1CFF290}"/>
              </a:ext>
            </a:extLst>
          </p:cNvPr>
          <p:cNvSpPr>
            <a:spLocks noGrp="1"/>
          </p:cNvSpPr>
          <p:nvPr>
            <p:ph type="title"/>
          </p:nvPr>
        </p:nvSpPr>
        <p:spPr/>
        <p:txBody>
          <a:bodyPr>
            <a:normAutofit/>
          </a:bodyPr>
          <a:lstStyle/>
          <a:p>
            <a:r>
              <a:rPr lang="en-US" dirty="0">
                <a:solidFill>
                  <a:srgbClr val="007E4F"/>
                </a:solidFill>
              </a:rPr>
              <a:t>Thank you for another successful year </a:t>
            </a:r>
            <a:endParaRPr lang="en-AU" dirty="0">
              <a:solidFill>
                <a:srgbClr val="007E4F"/>
              </a:solidFill>
            </a:endParaRPr>
          </a:p>
        </p:txBody>
      </p:sp>
      <p:sp>
        <p:nvSpPr>
          <p:cNvPr id="6" name="TextBox 5">
            <a:extLst>
              <a:ext uri="{FF2B5EF4-FFF2-40B4-BE49-F238E27FC236}">
                <a16:creationId xmlns:a16="http://schemas.microsoft.com/office/drawing/2014/main" id="{001528D7-3D4F-4903-EA66-53D9B2E7DB8A}"/>
              </a:ext>
            </a:extLst>
          </p:cNvPr>
          <p:cNvSpPr txBox="1"/>
          <p:nvPr/>
        </p:nvSpPr>
        <p:spPr>
          <a:xfrm>
            <a:off x="525970" y="1345960"/>
            <a:ext cx="10496526" cy="243143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all our CIGRE member volunteers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all our Australian panel convenors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our Study Committee Chairs  - Alex Cruickshank and Victor Tan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the CIGRE Australian 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5" name="Picture 4">
            <a:extLst>
              <a:ext uri="{FF2B5EF4-FFF2-40B4-BE49-F238E27FC236}">
                <a16:creationId xmlns:a16="http://schemas.microsoft.com/office/drawing/2014/main" id="{BA6ED734-E260-D9BB-CCE3-44A68D2ADD8D}"/>
              </a:ext>
            </a:extLst>
          </p:cNvPr>
          <p:cNvPicPr>
            <a:picLocks noChangeAspect="1"/>
          </p:cNvPicPr>
          <p:nvPr/>
        </p:nvPicPr>
        <p:blipFill>
          <a:blip r:embed="rId2"/>
          <a:stretch>
            <a:fillRect/>
          </a:stretch>
        </p:blipFill>
        <p:spPr>
          <a:xfrm>
            <a:off x="4691270" y="3258286"/>
            <a:ext cx="4946556" cy="3072939"/>
          </a:xfrm>
          <a:prstGeom prst="rect">
            <a:avLst/>
          </a:prstGeom>
          <a:ln w="25400">
            <a:solidFill>
              <a:srgbClr val="00B050"/>
            </a:solidFill>
          </a:ln>
        </p:spPr>
      </p:pic>
    </p:spTree>
    <p:extLst>
      <p:ext uri="{BB962C8B-B14F-4D97-AF65-F5344CB8AC3E}">
        <p14:creationId xmlns:p14="http://schemas.microsoft.com/office/powerpoint/2010/main" val="1884495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0E43-6942-9985-0B02-0F00FD098C8A}"/>
              </a:ext>
            </a:extLst>
          </p:cNvPr>
          <p:cNvSpPr>
            <a:spLocks noGrp="1"/>
          </p:cNvSpPr>
          <p:nvPr>
            <p:ph type="title"/>
          </p:nvPr>
        </p:nvSpPr>
        <p:spPr/>
        <p:txBody>
          <a:bodyPr/>
          <a:lstStyle/>
          <a:p>
            <a:r>
              <a:rPr lang="en-AU" dirty="0"/>
              <a:t>Quality Events Valued by Industry</a:t>
            </a:r>
          </a:p>
        </p:txBody>
      </p:sp>
      <p:sp>
        <p:nvSpPr>
          <p:cNvPr id="3" name="Content Placeholder 2">
            <a:extLst>
              <a:ext uri="{FF2B5EF4-FFF2-40B4-BE49-F238E27FC236}">
                <a16:creationId xmlns:a16="http://schemas.microsoft.com/office/drawing/2014/main" id="{A9795E65-3E70-9028-7A86-B6C1824EF201}"/>
              </a:ext>
            </a:extLst>
          </p:cNvPr>
          <p:cNvSpPr>
            <a:spLocks noGrp="1"/>
          </p:cNvSpPr>
          <p:nvPr>
            <p:ph idx="1"/>
          </p:nvPr>
        </p:nvSpPr>
        <p:spPr/>
        <p:txBody>
          <a:bodyPr>
            <a:normAutofit lnSpcReduction="10000"/>
          </a:bodyPr>
          <a:lstStyle/>
          <a:p>
            <a:r>
              <a:rPr lang="en-AU" dirty="0"/>
              <a:t>Cairns Symposium</a:t>
            </a:r>
          </a:p>
          <a:p>
            <a:pPr lvl="1"/>
            <a:r>
              <a:rPr lang="en-AU" b="0" dirty="0"/>
              <a:t>The largest CIGRE event ever held by outside Paris with 1377 delegates</a:t>
            </a:r>
          </a:p>
          <a:p>
            <a:pPr lvl="1"/>
            <a:r>
              <a:rPr lang="en-AU" dirty="0"/>
              <a:t>93.6% </a:t>
            </a:r>
            <a:r>
              <a:rPr lang="en-AU" b="0" dirty="0"/>
              <a:t>of delegates rated the Symposium Very Good to Excellent</a:t>
            </a:r>
          </a:p>
          <a:p>
            <a:r>
              <a:rPr lang="en-AU" dirty="0"/>
              <a:t>Transformer and Reactor Workshop </a:t>
            </a:r>
          </a:p>
          <a:p>
            <a:pPr lvl="1"/>
            <a:r>
              <a:rPr lang="en-AU" b="0" dirty="0"/>
              <a:t>107 delegates</a:t>
            </a:r>
          </a:p>
          <a:p>
            <a:pPr lvl="1"/>
            <a:r>
              <a:rPr lang="en-AU" dirty="0"/>
              <a:t>80.0% </a:t>
            </a:r>
            <a:r>
              <a:rPr lang="en-AU" b="0" dirty="0"/>
              <a:t>of delegates rated the Workshop Very Good to Excellent (and a further 17.1% Good or better)</a:t>
            </a:r>
          </a:p>
          <a:p>
            <a:r>
              <a:rPr lang="en-AU" b="0" dirty="0"/>
              <a:t>Power Electronics and Power System Integration Seminar – a joint B4/B5/C2/C4 Seminar</a:t>
            </a:r>
          </a:p>
          <a:p>
            <a:pPr lvl="1"/>
            <a:r>
              <a:rPr lang="en-AU" b="0" dirty="0"/>
              <a:t>139 delegates</a:t>
            </a:r>
          </a:p>
          <a:p>
            <a:pPr lvl="1"/>
            <a:r>
              <a:rPr lang="en-AU" dirty="0"/>
              <a:t>93.0% </a:t>
            </a:r>
            <a:r>
              <a:rPr lang="en-AU" b="0" dirty="0"/>
              <a:t>of delegates rated the Seminar Very Good to Excellent</a:t>
            </a:r>
          </a:p>
          <a:p>
            <a:r>
              <a:rPr lang="en-AU" b="0" dirty="0"/>
              <a:t>Each event wa</a:t>
            </a:r>
            <a:r>
              <a:rPr lang="en-AU" dirty="0"/>
              <a:t>s also run at a surplus, providing some diversification of revenue from member and Panel fees</a:t>
            </a:r>
          </a:p>
          <a:p>
            <a:pPr marL="0" indent="0">
              <a:buNone/>
            </a:pPr>
            <a:endParaRPr lang="en-AU" b="0" dirty="0"/>
          </a:p>
          <a:p>
            <a:pPr lvl="1"/>
            <a:endParaRPr lang="en-AU" b="0" dirty="0"/>
          </a:p>
          <a:p>
            <a:pPr lvl="1"/>
            <a:endParaRPr lang="en-AU" b="0" dirty="0"/>
          </a:p>
          <a:p>
            <a:pPr lvl="1"/>
            <a:endParaRPr lang="en-AU" b="0" dirty="0"/>
          </a:p>
          <a:p>
            <a:pPr lvl="1"/>
            <a:endParaRPr lang="en-AU" b="0" dirty="0"/>
          </a:p>
        </p:txBody>
      </p:sp>
    </p:spTree>
    <p:extLst>
      <p:ext uri="{BB962C8B-B14F-4D97-AF65-F5344CB8AC3E}">
        <p14:creationId xmlns:p14="http://schemas.microsoft.com/office/powerpoint/2010/main" val="1857037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ctrTitle"/>
          </p:nvPr>
        </p:nvSpPr>
        <p:spPr>
          <a:xfrm>
            <a:off x="1524000" y="656957"/>
            <a:ext cx="9144000" cy="85222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600"/>
              <a:buFont typeface="Arial"/>
              <a:buNone/>
            </a:pPr>
            <a:r>
              <a:rPr lang="en-AU" b="1"/>
              <a:t>NGN Report</a:t>
            </a:r>
            <a:endParaRPr/>
          </a:p>
        </p:txBody>
      </p:sp>
      <p:sp>
        <p:nvSpPr>
          <p:cNvPr id="87" name="Google Shape;87;p1"/>
          <p:cNvSpPr txBox="1">
            <a:spLocks noGrp="1"/>
          </p:cNvSpPr>
          <p:nvPr>
            <p:ph type="subTitle" idx="1"/>
          </p:nvPr>
        </p:nvSpPr>
        <p:spPr>
          <a:xfrm>
            <a:off x="1524000" y="1547278"/>
            <a:ext cx="9144000" cy="767297"/>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lt1"/>
              </a:buClr>
              <a:buSzPct val="100000"/>
              <a:buNone/>
            </a:pPr>
            <a:r>
              <a:rPr lang="en-AU" b="1"/>
              <a:t>CIGRE Australia AGM – 15 November 2024</a:t>
            </a:r>
            <a:endParaRPr/>
          </a:p>
          <a:p>
            <a:pPr marL="0" lvl="0" indent="0" algn="ctr" rtl="0">
              <a:lnSpc>
                <a:spcPct val="90000"/>
              </a:lnSpc>
              <a:spcBef>
                <a:spcPts val="1000"/>
              </a:spcBef>
              <a:spcAft>
                <a:spcPts val="0"/>
              </a:spcAft>
              <a:buClr>
                <a:schemeClr val="lt1"/>
              </a:buClr>
              <a:buSzPct val="100000"/>
              <a:buNone/>
            </a:pPr>
            <a:r>
              <a:rPr lang="en-AU" sz="2200" i="1"/>
              <a:t>Presented by Natasha D’Silva</a:t>
            </a:r>
            <a:endParaRPr/>
          </a:p>
          <a:p>
            <a:pPr marL="0" lvl="0" indent="0" algn="ctr" rtl="0">
              <a:lnSpc>
                <a:spcPct val="90000"/>
              </a:lnSpc>
              <a:spcBef>
                <a:spcPts val="1000"/>
              </a:spcBef>
              <a:spcAft>
                <a:spcPts val="0"/>
              </a:spcAft>
              <a:buClr>
                <a:schemeClr val="lt1"/>
              </a:buClr>
              <a:buSzPct val="100000"/>
              <a:buNone/>
            </a:pPr>
            <a:endParaRPr b="1"/>
          </a:p>
        </p:txBody>
      </p:sp>
      <p:pic>
        <p:nvPicPr>
          <p:cNvPr id="88" name="Google Shape;88;p1" descr="Text&#10;&#10;Description automatically generated with medium confidence"/>
          <p:cNvPicPr preferRelativeResize="0"/>
          <p:nvPr/>
        </p:nvPicPr>
        <p:blipFill rotWithShape="1">
          <a:blip r:embed="rId3">
            <a:alphaModFix/>
          </a:blip>
          <a:srcRect/>
          <a:stretch/>
        </p:blipFill>
        <p:spPr>
          <a:xfrm>
            <a:off x="302408" y="5742811"/>
            <a:ext cx="3546005" cy="886501"/>
          </a:xfrm>
          <a:prstGeom prst="rect">
            <a:avLst/>
          </a:prstGeom>
          <a:solidFill>
            <a:schemeClr val="lt1"/>
          </a:solidFill>
          <a:ln>
            <a:noFill/>
          </a:ln>
        </p:spPr>
      </p:pic>
      <p:grpSp>
        <p:nvGrpSpPr>
          <p:cNvPr id="89" name="Google Shape;89;p1"/>
          <p:cNvGrpSpPr/>
          <p:nvPr/>
        </p:nvGrpSpPr>
        <p:grpSpPr>
          <a:xfrm>
            <a:off x="6810631" y="5029199"/>
            <a:ext cx="2484260" cy="1600113"/>
            <a:chOff x="470996" y="447674"/>
            <a:chExt cx="2484260" cy="1600113"/>
          </a:xfrm>
        </p:grpSpPr>
        <p:sp>
          <p:nvSpPr>
            <p:cNvPr id="90" name="Google Shape;90;p1"/>
            <p:cNvSpPr txBox="1"/>
            <p:nvPr/>
          </p:nvSpPr>
          <p:spPr>
            <a:xfrm>
              <a:off x="470996" y="1463012"/>
              <a:ext cx="1961880" cy="584775"/>
            </a:xfrm>
            <a:prstGeom prst="rect">
              <a:avLst/>
            </a:prstGeom>
            <a:solidFill>
              <a:srgbClr val="D7EFD8"/>
            </a:solidFill>
            <a:ln w="19050" cap="flat" cmpd="sng">
              <a:solidFill>
                <a:srgbClr val="007E4F"/>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600" b="1" i="0" u="none" strike="noStrike" kern="0" cap="none" spc="0" normalizeH="0" baseline="0" noProof="0">
                  <a:ln>
                    <a:noFill/>
                  </a:ln>
                  <a:solidFill>
                    <a:srgbClr val="000000"/>
                  </a:solidFill>
                  <a:effectLst/>
                  <a:uLnTx/>
                  <a:uFillTx/>
                  <a:latin typeface="Arial"/>
                  <a:ea typeface="Arial"/>
                  <a:cs typeface="Arial"/>
                  <a:sym typeface="Arial"/>
                </a:rPr>
                <a:t>Co-chair: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600" b="1" i="1" u="none" strike="noStrike" kern="0" cap="none" spc="0" normalizeH="0" baseline="0" noProof="0">
                  <a:ln>
                    <a:noFill/>
                  </a:ln>
                  <a:solidFill>
                    <a:srgbClr val="000000"/>
                  </a:solidFill>
                  <a:effectLst/>
                  <a:uLnTx/>
                  <a:uFillTx/>
                  <a:latin typeface="Arial"/>
                  <a:ea typeface="Arial"/>
                  <a:cs typeface="Arial"/>
                  <a:sym typeface="Arial"/>
                </a:rPr>
                <a:t>Natasha D’Silva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1" name="Google Shape;91;p1"/>
            <p:cNvPicPr preferRelativeResize="0"/>
            <p:nvPr/>
          </p:nvPicPr>
          <p:blipFill rotWithShape="1">
            <a:blip r:embed="rId4">
              <a:alphaModFix/>
            </a:blip>
            <a:srcRect l="3583" t="6723" r="3009" b="490"/>
            <a:stretch/>
          </p:blipFill>
          <p:spPr>
            <a:xfrm>
              <a:off x="1693285" y="447674"/>
              <a:ext cx="1261971" cy="1261971"/>
            </a:xfrm>
            <a:prstGeom prst="rect">
              <a:avLst/>
            </a:prstGeom>
            <a:noFill/>
            <a:ln w="9525" cap="flat" cmpd="sng">
              <a:solidFill>
                <a:schemeClr val="accent1"/>
              </a:solidFill>
              <a:prstDash val="solid"/>
              <a:round/>
              <a:headEnd type="none" w="sm" len="sm"/>
              <a:tailEnd type="none" w="sm" len="sm"/>
            </a:ln>
          </p:spPr>
        </p:pic>
      </p:grpSp>
      <p:grpSp>
        <p:nvGrpSpPr>
          <p:cNvPr id="92" name="Google Shape;92;p1"/>
          <p:cNvGrpSpPr/>
          <p:nvPr/>
        </p:nvGrpSpPr>
        <p:grpSpPr>
          <a:xfrm>
            <a:off x="9414971" y="5029199"/>
            <a:ext cx="2474621" cy="1600114"/>
            <a:chOff x="470996" y="2474263"/>
            <a:chExt cx="2474621" cy="1600114"/>
          </a:xfrm>
        </p:grpSpPr>
        <p:sp>
          <p:nvSpPr>
            <p:cNvPr id="93" name="Google Shape;93;p1"/>
            <p:cNvSpPr txBox="1"/>
            <p:nvPr/>
          </p:nvSpPr>
          <p:spPr>
            <a:xfrm>
              <a:off x="470996" y="3489602"/>
              <a:ext cx="1961880" cy="584775"/>
            </a:xfrm>
            <a:prstGeom prst="rect">
              <a:avLst/>
            </a:prstGeom>
            <a:solidFill>
              <a:srgbClr val="D7EFD8"/>
            </a:solidFill>
            <a:ln w="19050" cap="flat" cmpd="sng">
              <a:solidFill>
                <a:srgbClr val="007E4F"/>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600" b="1" i="0" u="none" strike="noStrike" kern="0" cap="none" spc="0" normalizeH="0" baseline="0" noProof="0">
                  <a:ln>
                    <a:noFill/>
                  </a:ln>
                  <a:solidFill>
                    <a:srgbClr val="000000"/>
                  </a:solidFill>
                  <a:effectLst/>
                  <a:uLnTx/>
                  <a:uFillTx/>
                  <a:latin typeface="Arial"/>
                  <a:ea typeface="Arial"/>
                  <a:cs typeface="Arial"/>
                  <a:sym typeface="Arial"/>
                </a:rPr>
                <a:t>Co-chair: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600" b="1" i="1" u="none" strike="noStrike" kern="0" cap="none" spc="0" normalizeH="0" baseline="0" noProof="0">
                  <a:ln>
                    <a:noFill/>
                  </a:ln>
                  <a:solidFill>
                    <a:srgbClr val="000000"/>
                  </a:solidFill>
                  <a:effectLst/>
                  <a:uLnTx/>
                  <a:uFillTx/>
                  <a:latin typeface="Arial"/>
                  <a:ea typeface="Arial"/>
                  <a:cs typeface="Arial"/>
                  <a:sym typeface="Arial"/>
                </a:rPr>
                <a:t>Adrian Lloyd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4" name="Google Shape;94;p1"/>
            <p:cNvPicPr preferRelativeResize="0"/>
            <p:nvPr/>
          </p:nvPicPr>
          <p:blipFill rotWithShape="1">
            <a:blip r:embed="rId5">
              <a:alphaModFix/>
            </a:blip>
            <a:srcRect l="30585" t="9009" r="25038" b="27830"/>
            <a:stretch/>
          </p:blipFill>
          <p:spPr>
            <a:xfrm>
              <a:off x="1683644" y="2474263"/>
              <a:ext cx="1261973" cy="1261973"/>
            </a:xfrm>
            <a:prstGeom prst="rect">
              <a:avLst/>
            </a:prstGeom>
            <a:noFill/>
            <a:ln w="9525" cap="flat" cmpd="sng">
              <a:solidFill>
                <a:schemeClr val="accent1"/>
              </a:solidFill>
              <a:prstDash val="solid"/>
              <a:round/>
              <a:headEnd type="none" w="sm" len="sm"/>
              <a:tailEnd type="none" w="sm" len="sm"/>
            </a:ln>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838200" y="630048"/>
            <a:ext cx="10515600" cy="7458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800"/>
              <a:buFont typeface="Arial"/>
              <a:buNone/>
            </a:pPr>
            <a:r>
              <a:rPr lang="en-AU"/>
              <a:t>2025 NGN Committee</a:t>
            </a:r>
            <a:endParaRPr/>
          </a:p>
        </p:txBody>
      </p:sp>
      <p:graphicFrame>
        <p:nvGraphicFramePr>
          <p:cNvPr id="101" name="Google Shape;101;p2"/>
          <p:cNvGraphicFramePr/>
          <p:nvPr/>
        </p:nvGraphicFramePr>
        <p:xfrm>
          <a:off x="6150125" y="616948"/>
          <a:ext cx="5645598" cy="5608570"/>
        </p:xfrm>
        <a:graphic>
          <a:graphicData uri="http://schemas.openxmlformats.org/drawingml/2006/table">
            <a:tbl>
              <a:tblPr firstRow="1" bandRow="1">
                <a:noFill/>
              </a:tblPr>
              <a:tblGrid>
                <a:gridCol w="796635">
                  <a:extLst>
                    <a:ext uri="{9D8B030D-6E8A-4147-A177-3AD203B41FA5}">
                      <a16:colId xmlns:a16="http://schemas.microsoft.com/office/drawing/2014/main" val="20000"/>
                    </a:ext>
                  </a:extLst>
                </a:gridCol>
                <a:gridCol w="3167624">
                  <a:extLst>
                    <a:ext uri="{9D8B030D-6E8A-4147-A177-3AD203B41FA5}">
                      <a16:colId xmlns:a16="http://schemas.microsoft.com/office/drawing/2014/main" val="20001"/>
                    </a:ext>
                  </a:extLst>
                </a:gridCol>
                <a:gridCol w="998767">
                  <a:extLst>
                    <a:ext uri="{9D8B030D-6E8A-4147-A177-3AD203B41FA5}">
                      <a16:colId xmlns:a16="http://schemas.microsoft.com/office/drawing/2014/main" val="20002"/>
                    </a:ext>
                  </a:extLst>
                </a:gridCol>
                <a:gridCol w="682572">
                  <a:extLst>
                    <a:ext uri="{9D8B030D-6E8A-4147-A177-3AD203B41FA5}">
                      <a16:colId xmlns:a16="http://schemas.microsoft.com/office/drawing/2014/main" val="20003"/>
                    </a:ext>
                  </a:extLst>
                </a:gridCol>
              </a:tblGrid>
              <a:tr h="0">
                <a:tc>
                  <a:txBody>
                    <a:bodyPr/>
                    <a:lstStyle/>
                    <a:p>
                      <a:pPr marL="0" marR="0" lvl="0" indent="0" algn="l" rtl="0">
                        <a:spcBef>
                          <a:spcPts val="0"/>
                        </a:spcBef>
                        <a:spcAft>
                          <a:spcPts val="0"/>
                        </a:spcAft>
                        <a:buNone/>
                      </a:pPr>
                      <a:endParaRPr sz="1000"/>
                    </a:p>
                  </a:txBody>
                  <a:tcPr marL="91450" marR="91450" marT="45725" marB="45725"/>
                </a:tc>
                <a:tc>
                  <a:txBody>
                    <a:bodyPr/>
                    <a:lstStyle/>
                    <a:p>
                      <a:pPr marL="0" marR="0" lvl="0" indent="0" algn="l" rtl="0">
                        <a:spcBef>
                          <a:spcPts val="0"/>
                        </a:spcBef>
                        <a:spcAft>
                          <a:spcPts val="0"/>
                        </a:spcAft>
                        <a:buNone/>
                      </a:pPr>
                      <a:r>
                        <a:rPr lang="en-AU" sz="900"/>
                        <a:t>Role</a:t>
                      </a:r>
                      <a:endParaRPr/>
                    </a:p>
                  </a:txBody>
                  <a:tcPr marL="91450" marR="91450" marT="45725" marB="45725"/>
                </a:tc>
                <a:tc>
                  <a:txBody>
                    <a:bodyPr/>
                    <a:lstStyle/>
                    <a:p>
                      <a:pPr marL="0" marR="0" lvl="0" indent="0" algn="l" rtl="0">
                        <a:spcBef>
                          <a:spcPts val="0"/>
                        </a:spcBef>
                        <a:spcAft>
                          <a:spcPts val="0"/>
                        </a:spcAft>
                        <a:buNone/>
                      </a:pPr>
                      <a:r>
                        <a:rPr lang="en-AU" sz="900"/>
                        <a:t>NGN Rep</a:t>
                      </a:r>
                      <a:endParaRPr/>
                    </a:p>
                  </a:txBody>
                  <a:tcPr marL="91450" marR="91450" marT="45725" marB="45725"/>
                </a:tc>
                <a:tc>
                  <a:txBody>
                    <a:bodyPr/>
                    <a:lstStyle/>
                    <a:p>
                      <a:pPr marL="0" marR="0" lvl="0" indent="0" algn="l" rtl="0">
                        <a:spcBef>
                          <a:spcPts val="0"/>
                        </a:spcBef>
                        <a:spcAft>
                          <a:spcPts val="0"/>
                        </a:spcAft>
                        <a:buNone/>
                      </a:pPr>
                      <a:r>
                        <a:rPr lang="en-AU" sz="900"/>
                        <a:t>Status</a:t>
                      </a:r>
                      <a:endParaRPr/>
                    </a:p>
                  </a:txBody>
                  <a:tcPr marL="91450" marR="91450" marT="45725" marB="45725"/>
                </a:tc>
                <a:extLst>
                  <a:ext uri="{0D108BD9-81ED-4DB2-BD59-A6C34878D82A}">
                    <a16:rowId xmlns:a16="http://schemas.microsoft.com/office/drawing/2014/main" val="10000"/>
                  </a:ext>
                </a:extLst>
              </a:tr>
              <a:tr h="0">
                <a:tc rowSpan="16">
                  <a:txBody>
                    <a:bodyPr/>
                    <a:lstStyle/>
                    <a:p>
                      <a:pPr marL="0" marR="0" lvl="0" indent="0" algn="l" rtl="0">
                        <a:spcBef>
                          <a:spcPts val="0"/>
                        </a:spcBef>
                        <a:spcAft>
                          <a:spcPts val="0"/>
                        </a:spcAft>
                        <a:buNone/>
                      </a:pPr>
                      <a:r>
                        <a:rPr lang="en-AU" sz="800"/>
                        <a:t>Panel Liaisons</a:t>
                      </a:r>
                      <a:endParaRPr/>
                    </a:p>
                  </a:txBody>
                  <a:tcPr marL="91450" marR="91450" marT="45725" marB="45725"/>
                </a:tc>
                <a:tc>
                  <a:txBody>
                    <a:bodyPr/>
                    <a:lstStyle/>
                    <a:p>
                      <a:pPr marL="0" marR="0" lvl="0" indent="0" algn="l" rtl="0">
                        <a:spcBef>
                          <a:spcPts val="0"/>
                        </a:spcBef>
                        <a:spcAft>
                          <a:spcPts val="0"/>
                        </a:spcAft>
                        <a:buNone/>
                      </a:pPr>
                      <a:r>
                        <a:rPr lang="en-AU" sz="800"/>
                        <a:t>A1: Power Generation and Electromechanical Energy Conversion </a:t>
                      </a:r>
                      <a:endParaRPr/>
                    </a:p>
                  </a:txBody>
                  <a:tcPr marL="91450" marR="91450" marT="45725" marB="45725"/>
                </a:tc>
                <a:tc>
                  <a:txBody>
                    <a:bodyPr/>
                    <a:lstStyle/>
                    <a:p>
                      <a:pPr marL="0" marR="0" lvl="0" indent="0" algn="l" rtl="0">
                        <a:spcBef>
                          <a:spcPts val="0"/>
                        </a:spcBef>
                        <a:spcAft>
                          <a:spcPts val="0"/>
                        </a:spcAft>
                        <a:buNone/>
                      </a:pPr>
                      <a:r>
                        <a:rPr lang="en-AU" sz="800"/>
                        <a:t>Stuart Purcival</a:t>
                      </a:r>
                      <a:endParaRPr/>
                    </a:p>
                  </a:txBody>
                  <a:tcPr marL="91450" marR="91450" marT="45725" marB="45725"/>
                </a:tc>
                <a:tc>
                  <a:txBody>
                    <a:bodyPr/>
                    <a:lstStyle/>
                    <a:p>
                      <a:pPr marL="0" marR="0" lvl="0" indent="0" algn="l" rtl="0">
                        <a:spcBef>
                          <a:spcPts val="0"/>
                        </a:spcBef>
                        <a:spcAft>
                          <a:spcPts val="0"/>
                        </a:spcAft>
                        <a:buNone/>
                      </a:pPr>
                      <a:r>
                        <a:rPr lang="en-AU" sz="800"/>
                        <a:t>Continuing</a:t>
                      </a:r>
                      <a:endParaRPr/>
                    </a:p>
                  </a:txBody>
                  <a:tcPr marL="91450" marR="91450" marT="45725" marB="45725"/>
                </a:tc>
                <a:extLst>
                  <a:ext uri="{0D108BD9-81ED-4DB2-BD59-A6C34878D82A}">
                    <a16:rowId xmlns:a16="http://schemas.microsoft.com/office/drawing/2014/main" val="10001"/>
                  </a:ext>
                </a:extLst>
              </a:tr>
              <a:tr h="0">
                <a:tc vMerge="1">
                  <a:txBody>
                    <a:bodyPr/>
                    <a:lstStyle/>
                    <a:p>
                      <a:endParaRPr lang="en-US"/>
                    </a:p>
                  </a:txBody>
                  <a:tcPr/>
                </a:tc>
                <a:tc>
                  <a:txBody>
                    <a:bodyPr/>
                    <a:lstStyle/>
                    <a:p>
                      <a:pPr marL="0" marR="0" lvl="0" indent="0" algn="l" rtl="0">
                        <a:spcBef>
                          <a:spcPts val="0"/>
                        </a:spcBef>
                        <a:spcAft>
                          <a:spcPts val="0"/>
                        </a:spcAft>
                        <a:buNone/>
                      </a:pPr>
                      <a:r>
                        <a:rPr lang="en-AU" sz="800"/>
                        <a:t>A2: Power Transformers and Reactors</a:t>
                      </a:r>
                      <a:endParaRPr/>
                    </a:p>
                  </a:txBody>
                  <a:tcPr marL="91450" marR="91450" marT="45725" marB="45725"/>
                </a:tc>
                <a:tc>
                  <a:txBody>
                    <a:bodyPr/>
                    <a:lstStyle/>
                    <a:p>
                      <a:pPr marL="0" marR="0" lvl="0" indent="0" algn="l" rtl="0">
                        <a:spcBef>
                          <a:spcPts val="0"/>
                        </a:spcBef>
                        <a:spcAft>
                          <a:spcPts val="0"/>
                        </a:spcAft>
                        <a:buNone/>
                      </a:pPr>
                      <a:r>
                        <a:rPr lang="en-AU" sz="800"/>
                        <a:t>Caolan Griffin</a:t>
                      </a:r>
                      <a:endParaRPr/>
                    </a:p>
                  </a:txBody>
                  <a:tcPr marL="91450" marR="91450" marT="45725" marB="45725"/>
                </a:tc>
                <a:tc>
                  <a:txBody>
                    <a:bodyPr/>
                    <a:lstStyle/>
                    <a:p>
                      <a:pPr marL="0" marR="0" lvl="0" indent="0" algn="l" rtl="0">
                        <a:spcBef>
                          <a:spcPts val="0"/>
                        </a:spcBef>
                        <a:spcAft>
                          <a:spcPts val="0"/>
                        </a:spcAft>
                        <a:buNone/>
                      </a:pPr>
                      <a:r>
                        <a:rPr lang="en-AU" sz="800"/>
                        <a:t>Continuing</a:t>
                      </a:r>
                      <a:endParaRPr/>
                    </a:p>
                  </a:txBody>
                  <a:tcPr marL="91450" marR="91450" marT="45725" marB="45725"/>
                </a:tc>
                <a:extLst>
                  <a:ext uri="{0D108BD9-81ED-4DB2-BD59-A6C34878D82A}">
                    <a16:rowId xmlns:a16="http://schemas.microsoft.com/office/drawing/2014/main" val="10002"/>
                  </a:ext>
                </a:extLst>
              </a:tr>
              <a:tr h="0">
                <a:tc vMerge="1">
                  <a:txBody>
                    <a:bodyPr/>
                    <a:lstStyle/>
                    <a:p>
                      <a:endParaRPr lang="en-US"/>
                    </a:p>
                  </a:txBody>
                  <a:tcPr/>
                </a:tc>
                <a:tc>
                  <a:txBody>
                    <a:bodyPr/>
                    <a:lstStyle/>
                    <a:p>
                      <a:pPr marL="0" marR="0" lvl="0" indent="0" algn="l" rtl="0">
                        <a:spcBef>
                          <a:spcPts val="0"/>
                        </a:spcBef>
                        <a:spcAft>
                          <a:spcPts val="0"/>
                        </a:spcAft>
                        <a:buNone/>
                      </a:pPr>
                      <a:r>
                        <a:rPr lang="en-AU" sz="800"/>
                        <a:t>A3: Transmission and Distribution Equipment</a:t>
                      </a:r>
                      <a:endParaRPr/>
                    </a:p>
                  </a:txBody>
                  <a:tcPr marL="91450" marR="91450" marT="45725" marB="45725"/>
                </a:tc>
                <a:tc>
                  <a:txBody>
                    <a:bodyPr/>
                    <a:lstStyle/>
                    <a:p>
                      <a:pPr marL="0" marR="0" lvl="0" indent="0" algn="l" rtl="0">
                        <a:spcBef>
                          <a:spcPts val="0"/>
                        </a:spcBef>
                        <a:spcAft>
                          <a:spcPts val="0"/>
                        </a:spcAft>
                        <a:buNone/>
                      </a:pPr>
                      <a:r>
                        <a:rPr lang="en-AU" sz="800"/>
                        <a:t>Rex Nii</a:t>
                      </a:r>
                      <a:endParaRPr sz="800"/>
                    </a:p>
                  </a:txBody>
                  <a:tcPr marL="91450" marR="91450" marT="45725" marB="45725"/>
                </a:tc>
                <a:tc>
                  <a:txBody>
                    <a:bodyPr/>
                    <a:lstStyle/>
                    <a:p>
                      <a:pPr marL="0" marR="0" lvl="0" indent="0" algn="l" rtl="0">
                        <a:spcBef>
                          <a:spcPts val="0"/>
                        </a:spcBef>
                        <a:spcAft>
                          <a:spcPts val="0"/>
                        </a:spcAft>
                        <a:buNone/>
                      </a:pPr>
                      <a:r>
                        <a:rPr lang="en-AU" sz="800"/>
                        <a:t>Continuing</a:t>
                      </a:r>
                      <a:endParaRPr/>
                    </a:p>
                  </a:txBody>
                  <a:tcPr marL="91450" marR="91450" marT="45725" marB="45725"/>
                </a:tc>
                <a:extLst>
                  <a:ext uri="{0D108BD9-81ED-4DB2-BD59-A6C34878D82A}">
                    <a16:rowId xmlns:a16="http://schemas.microsoft.com/office/drawing/2014/main" val="10003"/>
                  </a:ext>
                </a:extLst>
              </a:tr>
              <a:tr h="0">
                <a:tc vMerge="1">
                  <a:txBody>
                    <a:bodyPr/>
                    <a:lstStyle/>
                    <a:p>
                      <a:endParaRPr lang="en-US"/>
                    </a:p>
                  </a:txBody>
                  <a:tcPr/>
                </a:tc>
                <a:tc>
                  <a:txBody>
                    <a:bodyPr/>
                    <a:lstStyle/>
                    <a:p>
                      <a:pPr marL="0" marR="0" lvl="0" indent="0" algn="l" rtl="0">
                        <a:spcBef>
                          <a:spcPts val="0"/>
                        </a:spcBef>
                        <a:spcAft>
                          <a:spcPts val="0"/>
                        </a:spcAft>
                        <a:buNone/>
                      </a:pPr>
                      <a:r>
                        <a:rPr lang="en-AU" sz="800"/>
                        <a:t>B1: Insulated Cables</a:t>
                      </a:r>
                      <a:endParaRPr/>
                    </a:p>
                  </a:txBody>
                  <a:tcPr marL="91450" marR="91450" marT="45725" marB="45725"/>
                </a:tc>
                <a:tc>
                  <a:txBody>
                    <a:bodyPr/>
                    <a:lstStyle/>
                    <a:p>
                      <a:pPr marL="0" marR="0" lvl="0" indent="0" algn="l" rtl="0">
                        <a:spcBef>
                          <a:spcPts val="0"/>
                        </a:spcBef>
                        <a:spcAft>
                          <a:spcPts val="0"/>
                        </a:spcAft>
                        <a:buNone/>
                      </a:pPr>
                      <a:r>
                        <a:rPr lang="en-AU" sz="800"/>
                        <a:t>Pallavi Singh</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04"/>
                  </a:ext>
                </a:extLst>
              </a:tr>
              <a:tr h="0">
                <a:tc vMerge="1">
                  <a:txBody>
                    <a:bodyPr/>
                    <a:lstStyle/>
                    <a:p>
                      <a:endParaRPr lang="en-US"/>
                    </a:p>
                  </a:txBody>
                  <a:tcPr/>
                </a:tc>
                <a:tc>
                  <a:txBody>
                    <a:bodyPr/>
                    <a:lstStyle/>
                    <a:p>
                      <a:pPr marL="0" marR="0" lvl="0" indent="0" algn="l" rtl="0">
                        <a:spcBef>
                          <a:spcPts val="0"/>
                        </a:spcBef>
                        <a:spcAft>
                          <a:spcPts val="0"/>
                        </a:spcAft>
                        <a:buNone/>
                      </a:pPr>
                      <a:r>
                        <a:rPr lang="en-AU" sz="800"/>
                        <a:t>B2: Overhead Lines</a:t>
                      </a:r>
                      <a:endParaRPr/>
                    </a:p>
                  </a:txBody>
                  <a:tcPr marL="91450" marR="91450" marT="45725" marB="45725"/>
                </a:tc>
                <a:tc>
                  <a:txBody>
                    <a:bodyPr/>
                    <a:lstStyle/>
                    <a:p>
                      <a:pPr marL="0" marR="0" lvl="0" indent="0" algn="l" rtl="0">
                        <a:spcBef>
                          <a:spcPts val="0"/>
                        </a:spcBef>
                        <a:spcAft>
                          <a:spcPts val="0"/>
                        </a:spcAft>
                        <a:buNone/>
                      </a:pPr>
                      <a:r>
                        <a:rPr lang="en-AU" sz="800" dirty="0">
                          <a:solidFill>
                            <a:schemeClr val="accent1"/>
                          </a:solidFill>
                        </a:rPr>
                        <a:t>Phil Coughlan</a:t>
                      </a:r>
                      <a:endParaRPr dirty="0"/>
                    </a:p>
                  </a:txBody>
                  <a:tcPr marL="91450" marR="91450" marT="45725" marB="45725"/>
                </a:tc>
                <a:tc>
                  <a:txBody>
                    <a:bodyPr/>
                    <a:lstStyle/>
                    <a:p>
                      <a:pPr marL="0" marR="0" lvl="0" indent="0" algn="l" rtl="0">
                        <a:spcBef>
                          <a:spcPts val="0"/>
                        </a:spcBef>
                        <a:spcAft>
                          <a:spcPts val="0"/>
                        </a:spcAft>
                        <a:buNone/>
                      </a:pPr>
                      <a:r>
                        <a:rPr lang="en-AU" sz="800" dirty="0">
                          <a:solidFill>
                            <a:schemeClr val="accent1"/>
                          </a:solidFill>
                        </a:rPr>
                        <a:t>Incoming</a:t>
                      </a:r>
                      <a:endParaRPr dirty="0"/>
                    </a:p>
                  </a:txBody>
                  <a:tcPr marL="91450" marR="91450" marT="45725" marB="45725"/>
                </a:tc>
                <a:extLst>
                  <a:ext uri="{0D108BD9-81ED-4DB2-BD59-A6C34878D82A}">
                    <a16:rowId xmlns:a16="http://schemas.microsoft.com/office/drawing/2014/main" val="10005"/>
                  </a:ext>
                </a:extLst>
              </a:tr>
              <a:tr h="0">
                <a:tc vMerge="1">
                  <a:txBody>
                    <a:bodyPr/>
                    <a:lstStyle/>
                    <a:p>
                      <a:endParaRPr lang="en-US"/>
                    </a:p>
                  </a:txBody>
                  <a:tcPr/>
                </a:tc>
                <a:tc>
                  <a:txBody>
                    <a:bodyPr/>
                    <a:lstStyle/>
                    <a:p>
                      <a:pPr marL="0" marR="0" lvl="0" indent="0" algn="l" rtl="0">
                        <a:spcBef>
                          <a:spcPts val="0"/>
                        </a:spcBef>
                        <a:spcAft>
                          <a:spcPts val="0"/>
                        </a:spcAft>
                        <a:buNone/>
                      </a:pPr>
                      <a:r>
                        <a:rPr lang="en-AU" sz="800"/>
                        <a:t>B3: Substations and Electrical Installations</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Brody Ward</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06"/>
                  </a:ext>
                </a:extLst>
              </a:tr>
              <a:tr h="0">
                <a:tc vMerge="1">
                  <a:txBody>
                    <a:bodyPr/>
                    <a:lstStyle/>
                    <a:p>
                      <a:endParaRPr lang="en-US"/>
                    </a:p>
                  </a:txBody>
                  <a:tcPr/>
                </a:tc>
                <a:tc>
                  <a:txBody>
                    <a:bodyPr/>
                    <a:lstStyle/>
                    <a:p>
                      <a:pPr marL="0" marR="0" lvl="0" indent="0" algn="l" rtl="0">
                        <a:spcBef>
                          <a:spcPts val="0"/>
                        </a:spcBef>
                        <a:spcAft>
                          <a:spcPts val="0"/>
                        </a:spcAft>
                        <a:buNone/>
                      </a:pPr>
                      <a:r>
                        <a:rPr lang="en-AU" sz="800"/>
                        <a:t>B4: DC Systems and Power Electronics</a:t>
                      </a:r>
                      <a:endParaRPr/>
                    </a:p>
                  </a:txBody>
                  <a:tcPr marL="91450" marR="91450" marT="45725" marB="45725"/>
                </a:tc>
                <a:tc>
                  <a:txBody>
                    <a:bodyPr/>
                    <a:lstStyle/>
                    <a:p>
                      <a:pPr marL="0" marR="0" lvl="0" indent="0" algn="l" rtl="0">
                        <a:spcBef>
                          <a:spcPts val="0"/>
                        </a:spcBef>
                        <a:spcAft>
                          <a:spcPts val="0"/>
                        </a:spcAft>
                        <a:buNone/>
                      </a:pPr>
                      <a:r>
                        <a:rPr lang="en-AU" sz="800"/>
                        <a:t>Ash Gupta</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07"/>
                  </a:ext>
                </a:extLst>
              </a:tr>
              <a:tr h="0">
                <a:tc vMerge="1">
                  <a:txBody>
                    <a:bodyPr/>
                    <a:lstStyle/>
                    <a:p>
                      <a:endParaRPr lang="en-US"/>
                    </a:p>
                  </a:txBody>
                  <a:tcPr/>
                </a:tc>
                <a:tc>
                  <a:txBody>
                    <a:bodyPr/>
                    <a:lstStyle/>
                    <a:p>
                      <a:pPr marL="0" marR="0" lvl="0" indent="0" algn="l" rtl="0">
                        <a:spcBef>
                          <a:spcPts val="0"/>
                        </a:spcBef>
                        <a:spcAft>
                          <a:spcPts val="0"/>
                        </a:spcAft>
                        <a:buNone/>
                      </a:pPr>
                      <a:r>
                        <a:rPr lang="en-AU" sz="800"/>
                        <a:t>B5: Protection and Automation</a:t>
                      </a:r>
                      <a:endParaRPr/>
                    </a:p>
                  </a:txBody>
                  <a:tcPr marL="91450" marR="91450" marT="45725" marB="45725"/>
                </a:tc>
                <a:tc>
                  <a:txBody>
                    <a:bodyPr/>
                    <a:lstStyle/>
                    <a:p>
                      <a:pPr marL="0" marR="0" lvl="0" indent="0" algn="l" rtl="0">
                        <a:spcBef>
                          <a:spcPts val="0"/>
                        </a:spcBef>
                        <a:spcAft>
                          <a:spcPts val="0"/>
                        </a:spcAft>
                        <a:buNone/>
                      </a:pPr>
                      <a:r>
                        <a:rPr lang="en-AU" sz="800"/>
                        <a:t>Owen Gibson</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08"/>
                  </a:ext>
                </a:extLst>
              </a:tr>
              <a:tr h="0">
                <a:tc vMerge="1">
                  <a:txBody>
                    <a:bodyPr/>
                    <a:lstStyle/>
                    <a:p>
                      <a:endParaRPr lang="en-US"/>
                    </a:p>
                  </a:txBody>
                  <a:tcPr/>
                </a:tc>
                <a:tc>
                  <a:txBody>
                    <a:bodyPr/>
                    <a:lstStyle/>
                    <a:p>
                      <a:pPr marL="0" marR="0" lvl="0" indent="0" algn="l" rtl="0">
                        <a:spcBef>
                          <a:spcPts val="0"/>
                        </a:spcBef>
                        <a:spcAft>
                          <a:spcPts val="0"/>
                        </a:spcAft>
                        <a:buNone/>
                      </a:pPr>
                      <a:r>
                        <a:rPr lang="en-AU" sz="800"/>
                        <a:t>C1: Power System Development and Economics</a:t>
                      </a:r>
                      <a:endParaRPr/>
                    </a:p>
                  </a:txBody>
                  <a:tcPr marL="91450" marR="91450" marT="45725" marB="45725"/>
                </a:tc>
                <a:tc>
                  <a:txBody>
                    <a:bodyPr/>
                    <a:lstStyle/>
                    <a:p>
                      <a:pPr marL="0" marR="0" lvl="0" indent="0" algn="l" rtl="0">
                        <a:spcBef>
                          <a:spcPts val="0"/>
                        </a:spcBef>
                        <a:spcAft>
                          <a:spcPts val="0"/>
                        </a:spcAft>
                        <a:buNone/>
                      </a:pPr>
                      <a:r>
                        <a:rPr lang="en-AU" sz="800"/>
                        <a:t>Jony Kaushik</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09"/>
                  </a:ext>
                </a:extLst>
              </a:tr>
              <a:tr h="0">
                <a:tc vMerge="1">
                  <a:txBody>
                    <a:bodyPr/>
                    <a:lstStyle/>
                    <a:p>
                      <a:endParaRPr lang="en-US"/>
                    </a:p>
                  </a:txBody>
                  <a:tcPr/>
                </a:tc>
                <a:tc>
                  <a:txBody>
                    <a:bodyPr/>
                    <a:lstStyle/>
                    <a:p>
                      <a:pPr marL="0" marR="0" lvl="0" indent="0" algn="l" rtl="0">
                        <a:spcBef>
                          <a:spcPts val="0"/>
                        </a:spcBef>
                        <a:spcAft>
                          <a:spcPts val="0"/>
                        </a:spcAft>
                        <a:buNone/>
                      </a:pPr>
                      <a:r>
                        <a:rPr lang="en-AU" sz="800"/>
                        <a:t>C2: Power System Operation and Control</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James Guest</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10"/>
                  </a:ext>
                </a:extLst>
              </a:tr>
              <a:tr h="0">
                <a:tc vMerge="1">
                  <a:txBody>
                    <a:bodyPr/>
                    <a:lstStyle/>
                    <a:p>
                      <a:endParaRPr lang="en-US"/>
                    </a:p>
                  </a:txBody>
                  <a:tcPr/>
                </a:tc>
                <a:tc>
                  <a:txBody>
                    <a:bodyPr/>
                    <a:lstStyle/>
                    <a:p>
                      <a:pPr marL="0" marR="0" lvl="0" indent="0" algn="l" rtl="0">
                        <a:spcBef>
                          <a:spcPts val="0"/>
                        </a:spcBef>
                        <a:spcAft>
                          <a:spcPts val="0"/>
                        </a:spcAft>
                        <a:buNone/>
                      </a:pPr>
                      <a:r>
                        <a:rPr lang="en-AU" sz="800"/>
                        <a:t>C3: Power System Sustainability and Environmental Performance</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Ellen Power</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11"/>
                  </a:ext>
                </a:extLst>
              </a:tr>
              <a:tr h="0">
                <a:tc vMerge="1">
                  <a:txBody>
                    <a:bodyPr/>
                    <a:lstStyle/>
                    <a:p>
                      <a:endParaRPr lang="en-US"/>
                    </a:p>
                  </a:txBody>
                  <a:tcPr/>
                </a:tc>
                <a:tc>
                  <a:txBody>
                    <a:bodyPr/>
                    <a:lstStyle/>
                    <a:p>
                      <a:pPr marL="0" marR="0" lvl="0" indent="0" algn="l" rtl="0">
                        <a:spcBef>
                          <a:spcPts val="0"/>
                        </a:spcBef>
                        <a:spcAft>
                          <a:spcPts val="0"/>
                        </a:spcAft>
                        <a:buNone/>
                      </a:pPr>
                      <a:r>
                        <a:rPr lang="en-AU" sz="800"/>
                        <a:t>C4: Power System Technical Performance</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Nina Mohseni</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12"/>
                  </a:ext>
                </a:extLst>
              </a:tr>
              <a:tr h="0">
                <a:tc vMerge="1">
                  <a:txBody>
                    <a:bodyPr/>
                    <a:lstStyle/>
                    <a:p>
                      <a:endParaRPr lang="en-US"/>
                    </a:p>
                  </a:txBody>
                  <a:tcPr/>
                </a:tc>
                <a:tc>
                  <a:txBody>
                    <a:bodyPr/>
                    <a:lstStyle/>
                    <a:p>
                      <a:pPr marL="0" marR="0" lvl="0" indent="0" algn="l" rtl="0">
                        <a:spcBef>
                          <a:spcPts val="0"/>
                        </a:spcBef>
                        <a:spcAft>
                          <a:spcPts val="0"/>
                        </a:spcAft>
                        <a:buNone/>
                      </a:pPr>
                      <a:r>
                        <a:rPr lang="en-AU" sz="800"/>
                        <a:t>C5: Electricity Markets and Regulation</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Cassandra Ma</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13"/>
                  </a:ext>
                </a:extLst>
              </a:tr>
              <a:tr h="0">
                <a:tc vMerge="1">
                  <a:txBody>
                    <a:bodyPr/>
                    <a:lstStyle/>
                    <a:p>
                      <a:endParaRPr lang="en-US"/>
                    </a:p>
                  </a:txBody>
                  <a:tcPr/>
                </a:tc>
                <a:tc>
                  <a:txBody>
                    <a:bodyPr/>
                    <a:lstStyle/>
                    <a:p>
                      <a:pPr marL="0" marR="0" lvl="0" indent="0" algn="l" rtl="0">
                        <a:spcBef>
                          <a:spcPts val="0"/>
                        </a:spcBef>
                        <a:spcAft>
                          <a:spcPts val="0"/>
                        </a:spcAft>
                        <a:buNone/>
                      </a:pPr>
                      <a:r>
                        <a:rPr lang="en-AU" sz="800"/>
                        <a:t>C6: Active Distribution Systems and Dispersed Energy Resources</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dirty="0"/>
                        <a:t>Pat Graham</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14"/>
                  </a:ext>
                </a:extLst>
              </a:tr>
              <a:tr h="0">
                <a:tc vMerge="1">
                  <a:txBody>
                    <a:bodyPr/>
                    <a:lstStyle/>
                    <a:p>
                      <a:endParaRPr lang="en-US"/>
                    </a:p>
                  </a:txBody>
                  <a:tcPr/>
                </a:tc>
                <a:tc>
                  <a:txBody>
                    <a:bodyPr/>
                    <a:lstStyle/>
                    <a:p>
                      <a:pPr marL="0" marR="0" lvl="0" indent="0" algn="l" rtl="0">
                        <a:spcBef>
                          <a:spcPts val="0"/>
                        </a:spcBef>
                        <a:spcAft>
                          <a:spcPts val="0"/>
                        </a:spcAft>
                        <a:buNone/>
                      </a:pPr>
                      <a:r>
                        <a:rPr lang="en-AU" sz="800"/>
                        <a:t>D1: Materials and Emerging Test Techniques</a:t>
                      </a:r>
                      <a:endParaRPr/>
                    </a:p>
                  </a:txBody>
                  <a:tcPr marL="91450" marR="91450" marT="45725" marB="45725"/>
                </a:tc>
                <a:tc>
                  <a:txBody>
                    <a:bodyPr/>
                    <a:lstStyle/>
                    <a:p>
                      <a:pPr marL="0" marR="0" lvl="0" indent="0" algn="l" rtl="0">
                        <a:lnSpc>
                          <a:spcPct val="100000"/>
                        </a:lnSpc>
                        <a:spcBef>
                          <a:spcPts val="0"/>
                        </a:spcBef>
                        <a:spcAft>
                          <a:spcPts val="0"/>
                        </a:spcAft>
                        <a:buClr>
                          <a:schemeClr val="accent1"/>
                        </a:buClr>
                        <a:buSzPts val="800"/>
                        <a:buFont typeface="Arial"/>
                        <a:buNone/>
                      </a:pPr>
                      <a:r>
                        <a:rPr lang="en-AU" sz="800" dirty="0">
                          <a:solidFill>
                            <a:schemeClr val="accent1"/>
                          </a:solidFill>
                        </a:rPr>
                        <a:t>Reghan Skerman</a:t>
                      </a:r>
                      <a:endParaRPr dirty="0"/>
                    </a:p>
                  </a:txBody>
                  <a:tcPr marL="91450" marR="91450" marT="45725" marB="45725"/>
                </a:tc>
                <a:tc>
                  <a:txBody>
                    <a:bodyPr/>
                    <a:lstStyle/>
                    <a:p>
                      <a:pPr marL="0" marR="0" lvl="0" indent="0" algn="l" rtl="0">
                        <a:lnSpc>
                          <a:spcPct val="100000"/>
                        </a:lnSpc>
                        <a:spcBef>
                          <a:spcPts val="0"/>
                        </a:spcBef>
                        <a:spcAft>
                          <a:spcPts val="0"/>
                        </a:spcAft>
                        <a:buClr>
                          <a:schemeClr val="accent1"/>
                        </a:buClr>
                        <a:buSzPts val="800"/>
                        <a:buFont typeface="Arial"/>
                        <a:buNone/>
                      </a:pPr>
                      <a:r>
                        <a:rPr lang="en-AU" sz="800">
                          <a:solidFill>
                            <a:schemeClr val="accent1"/>
                          </a:solidFill>
                        </a:rPr>
                        <a:t>Incoming</a:t>
                      </a:r>
                      <a:endParaRPr/>
                    </a:p>
                  </a:txBody>
                  <a:tcPr marL="91450" marR="91450" marT="45725" marB="45725"/>
                </a:tc>
                <a:extLst>
                  <a:ext uri="{0D108BD9-81ED-4DB2-BD59-A6C34878D82A}">
                    <a16:rowId xmlns:a16="http://schemas.microsoft.com/office/drawing/2014/main" val="10015"/>
                  </a:ext>
                </a:extLst>
              </a:tr>
              <a:tr h="0">
                <a:tc vMerge="1">
                  <a:txBody>
                    <a:bodyPr/>
                    <a:lstStyle/>
                    <a:p>
                      <a:endParaRPr lang="en-US"/>
                    </a:p>
                  </a:txBody>
                  <a:tcPr/>
                </a:tc>
                <a:tc>
                  <a:txBody>
                    <a:bodyPr/>
                    <a:lstStyle/>
                    <a:p>
                      <a:pPr marL="0" marR="0" lvl="0" indent="0" algn="l" rtl="0">
                        <a:spcBef>
                          <a:spcPts val="0"/>
                        </a:spcBef>
                        <a:spcAft>
                          <a:spcPts val="0"/>
                        </a:spcAft>
                        <a:buNone/>
                      </a:pPr>
                      <a:r>
                        <a:rPr lang="en-AU" sz="800"/>
                        <a:t>D2: Information Systems, Telecommunications and Cybersecurity</a:t>
                      </a:r>
                      <a:endParaRPr/>
                    </a:p>
                  </a:txBody>
                  <a:tcPr marL="91450" marR="91450" marT="45725" marB="45725"/>
                </a:tc>
                <a:tc>
                  <a:txBody>
                    <a:bodyPr/>
                    <a:lstStyle/>
                    <a:p>
                      <a:pPr marL="0" marR="0" lvl="0" indent="0" algn="l" rtl="0">
                        <a:lnSpc>
                          <a:spcPct val="100000"/>
                        </a:lnSpc>
                        <a:spcBef>
                          <a:spcPts val="0"/>
                        </a:spcBef>
                        <a:spcAft>
                          <a:spcPts val="0"/>
                        </a:spcAft>
                        <a:buClr>
                          <a:schemeClr val="accent1"/>
                        </a:buClr>
                        <a:buSzPts val="800"/>
                        <a:buFont typeface="Arial"/>
                        <a:buNone/>
                      </a:pPr>
                      <a:r>
                        <a:rPr lang="en-AU" sz="800" dirty="0">
                          <a:solidFill>
                            <a:schemeClr val="accent1"/>
                          </a:solidFill>
                        </a:rPr>
                        <a:t>Avisa Agustina</a:t>
                      </a:r>
                      <a:endParaRPr dirty="0"/>
                    </a:p>
                  </a:txBody>
                  <a:tcPr marL="91450" marR="91450" marT="45725" marB="45725"/>
                </a:tc>
                <a:tc>
                  <a:txBody>
                    <a:bodyPr/>
                    <a:lstStyle/>
                    <a:p>
                      <a:pPr marL="0" marR="0" lvl="0" indent="0" algn="l" rtl="0">
                        <a:lnSpc>
                          <a:spcPct val="100000"/>
                        </a:lnSpc>
                        <a:spcBef>
                          <a:spcPts val="0"/>
                        </a:spcBef>
                        <a:spcAft>
                          <a:spcPts val="0"/>
                        </a:spcAft>
                        <a:buClr>
                          <a:schemeClr val="accent1"/>
                        </a:buClr>
                        <a:buSzPts val="800"/>
                        <a:buFont typeface="Arial"/>
                        <a:buNone/>
                      </a:pPr>
                      <a:r>
                        <a:rPr lang="en-AU" sz="800">
                          <a:solidFill>
                            <a:schemeClr val="accent1"/>
                          </a:solidFill>
                        </a:rPr>
                        <a:t>Incoming</a:t>
                      </a:r>
                      <a:endParaRPr/>
                    </a:p>
                  </a:txBody>
                  <a:tcPr marL="91450" marR="91450" marT="45725" marB="45725"/>
                </a:tc>
                <a:extLst>
                  <a:ext uri="{0D108BD9-81ED-4DB2-BD59-A6C34878D82A}">
                    <a16:rowId xmlns:a16="http://schemas.microsoft.com/office/drawing/2014/main" val="10016"/>
                  </a:ext>
                </a:extLst>
              </a:tr>
              <a:tr h="0">
                <a:tc rowSpan="4">
                  <a:txBody>
                    <a:bodyPr/>
                    <a:lstStyle/>
                    <a:p>
                      <a:pPr marL="0" marR="0" lvl="0" indent="0" algn="l" rtl="0">
                        <a:spcBef>
                          <a:spcPts val="0"/>
                        </a:spcBef>
                        <a:spcAft>
                          <a:spcPts val="0"/>
                        </a:spcAft>
                        <a:buNone/>
                      </a:pPr>
                      <a:r>
                        <a:rPr lang="en-AU" sz="800"/>
                        <a:t>Inter-Group Liaisons</a:t>
                      </a:r>
                      <a:endParaRPr/>
                    </a:p>
                  </a:txBody>
                  <a:tcPr marL="91450" marR="91450" marT="45725" marB="45725"/>
                </a:tc>
                <a:tc>
                  <a:txBody>
                    <a:bodyPr/>
                    <a:lstStyle/>
                    <a:p>
                      <a:pPr marL="0" marR="0" lvl="0" indent="0" algn="l" rtl="0">
                        <a:spcBef>
                          <a:spcPts val="0"/>
                        </a:spcBef>
                        <a:spcAft>
                          <a:spcPts val="0"/>
                        </a:spcAft>
                        <a:buNone/>
                      </a:pPr>
                      <a:r>
                        <a:rPr lang="en-AU" sz="800"/>
                        <a:t>ATC Secretary</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Natasha D’Silva</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17"/>
                  </a:ext>
                </a:extLst>
              </a:tr>
              <a:tr h="0">
                <a:tc vMerge="1">
                  <a:txBody>
                    <a:bodyPr/>
                    <a:lstStyle/>
                    <a:p>
                      <a:endParaRPr lang="en-US"/>
                    </a:p>
                  </a:txBody>
                  <a:tcPr/>
                </a:tc>
                <a:tc>
                  <a:txBody>
                    <a:bodyPr/>
                    <a:lstStyle/>
                    <a:p>
                      <a:pPr marL="0" marR="0" lvl="0" indent="0" algn="l" rtl="0">
                        <a:spcBef>
                          <a:spcPts val="0"/>
                        </a:spcBef>
                        <a:spcAft>
                          <a:spcPts val="0"/>
                        </a:spcAft>
                        <a:buNone/>
                      </a:pPr>
                      <a:r>
                        <a:rPr lang="en-AU" sz="800"/>
                        <a:t>Study Committee</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Nathan Crooks</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18"/>
                  </a:ext>
                </a:extLst>
              </a:tr>
              <a:tr h="0">
                <a:tc vMerge="1">
                  <a:txBody>
                    <a:bodyPr/>
                    <a:lstStyle/>
                    <a:p>
                      <a:endParaRPr lang="en-US"/>
                    </a:p>
                  </a:txBody>
                  <a:tcPr/>
                </a:tc>
                <a:tc>
                  <a:txBody>
                    <a:bodyPr/>
                    <a:lstStyle/>
                    <a:p>
                      <a:pPr marL="0" marR="0" lvl="0" indent="0" algn="l" rtl="0">
                        <a:spcBef>
                          <a:spcPts val="0"/>
                        </a:spcBef>
                        <a:spcAft>
                          <a:spcPts val="0"/>
                        </a:spcAft>
                        <a:buNone/>
                      </a:pPr>
                      <a:r>
                        <a:rPr lang="en-AU" sz="800"/>
                        <a:t>API*</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Neha Moturi</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19"/>
                  </a:ext>
                </a:extLst>
              </a:tr>
              <a:tr h="0">
                <a:tc vMerge="1">
                  <a:txBody>
                    <a:bodyPr/>
                    <a:lstStyle/>
                    <a:p>
                      <a:endParaRPr lang="en-US"/>
                    </a:p>
                  </a:txBody>
                  <a:tcPr/>
                </a:tc>
                <a:tc>
                  <a:txBody>
                    <a:bodyPr/>
                    <a:lstStyle/>
                    <a:p>
                      <a:pPr marL="0" marR="0" lvl="0" indent="0" algn="l" rtl="0">
                        <a:spcBef>
                          <a:spcPts val="0"/>
                        </a:spcBef>
                        <a:spcAft>
                          <a:spcPts val="0"/>
                        </a:spcAft>
                        <a:buNone/>
                      </a:pPr>
                      <a:r>
                        <a:rPr lang="en-AU" sz="800"/>
                        <a:t>IEEE </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Steve Oag</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20"/>
                  </a:ext>
                </a:extLst>
              </a:tr>
              <a:tr h="0">
                <a:tc rowSpan="4">
                  <a:txBody>
                    <a:bodyPr/>
                    <a:lstStyle/>
                    <a:p>
                      <a:pPr marL="0" marR="0" lvl="0" indent="0" algn="l" rtl="0">
                        <a:spcBef>
                          <a:spcPts val="0"/>
                        </a:spcBef>
                        <a:spcAft>
                          <a:spcPts val="0"/>
                        </a:spcAft>
                        <a:buNone/>
                      </a:pPr>
                      <a:r>
                        <a:rPr lang="en-AU" sz="800"/>
                        <a:t>Coordinators</a:t>
                      </a:r>
                      <a:endParaRPr/>
                    </a:p>
                  </a:txBody>
                  <a:tcPr marL="91450" marR="91450" marT="45725" marB="45725"/>
                </a:tc>
                <a:tc>
                  <a:txBody>
                    <a:bodyPr/>
                    <a:lstStyle/>
                    <a:p>
                      <a:pPr marL="0" marR="0" lvl="0" indent="0" algn="l" rtl="0">
                        <a:spcBef>
                          <a:spcPts val="0"/>
                        </a:spcBef>
                        <a:spcAft>
                          <a:spcPts val="0"/>
                        </a:spcAft>
                        <a:buNone/>
                      </a:pPr>
                      <a:r>
                        <a:rPr lang="en-AU" sz="800"/>
                        <a:t>Publishing</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Kunj Thekdi</a:t>
                      </a:r>
                      <a:endParaRPr/>
                    </a:p>
                    <a:p>
                      <a:pPr marL="0" marR="0" lvl="0" indent="0" algn="l" rtl="0">
                        <a:lnSpc>
                          <a:spcPct val="100000"/>
                        </a:lnSpc>
                        <a:spcBef>
                          <a:spcPts val="0"/>
                        </a:spcBef>
                        <a:spcAft>
                          <a:spcPts val="0"/>
                        </a:spcAft>
                        <a:buClr>
                          <a:schemeClr val="dk1"/>
                        </a:buClr>
                        <a:buSzPts val="800"/>
                        <a:buFont typeface="Arial"/>
                        <a:buNone/>
                      </a:pPr>
                      <a:r>
                        <a:rPr lang="en-AU" sz="800"/>
                        <a:t>Lin Zeng</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21"/>
                  </a:ext>
                </a:extLst>
              </a:tr>
              <a:tr h="0">
                <a:tc vMerge="1">
                  <a:txBody>
                    <a:bodyPr/>
                    <a:lstStyle/>
                    <a:p>
                      <a:endParaRPr lang="en-US"/>
                    </a:p>
                  </a:txBody>
                  <a:tcPr/>
                </a:tc>
                <a:tc>
                  <a:txBody>
                    <a:bodyPr/>
                    <a:lstStyle/>
                    <a:p>
                      <a:pPr marL="0" marR="0" lvl="0" indent="0" algn="l" rtl="0">
                        <a:spcBef>
                          <a:spcPts val="0"/>
                        </a:spcBef>
                        <a:spcAft>
                          <a:spcPts val="0"/>
                        </a:spcAft>
                        <a:buNone/>
                      </a:pPr>
                      <a:r>
                        <a:rPr lang="en-AU" sz="800"/>
                        <a:t>Membership Engagement</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Owen Gibson</a:t>
                      </a:r>
                      <a:endParaRPr/>
                    </a:p>
                    <a:p>
                      <a:pPr marL="0" marR="0" lvl="0" indent="0" algn="l" rtl="0">
                        <a:lnSpc>
                          <a:spcPct val="100000"/>
                        </a:lnSpc>
                        <a:spcBef>
                          <a:spcPts val="0"/>
                        </a:spcBef>
                        <a:spcAft>
                          <a:spcPts val="0"/>
                        </a:spcAft>
                        <a:buClr>
                          <a:schemeClr val="accent1"/>
                        </a:buClr>
                        <a:buSzPts val="800"/>
                        <a:buFont typeface="Arial"/>
                        <a:buNone/>
                      </a:pPr>
                      <a:r>
                        <a:rPr lang="en-AU" sz="800">
                          <a:solidFill>
                            <a:schemeClr val="accent1"/>
                          </a:solidFill>
                        </a:rPr>
                        <a:t>Sam Cox</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p>
                      <a:pPr marL="0" marR="0" lvl="0" indent="0" algn="l" rtl="0">
                        <a:lnSpc>
                          <a:spcPct val="100000"/>
                        </a:lnSpc>
                        <a:spcBef>
                          <a:spcPts val="0"/>
                        </a:spcBef>
                        <a:spcAft>
                          <a:spcPts val="0"/>
                        </a:spcAft>
                        <a:buClr>
                          <a:schemeClr val="accent1"/>
                        </a:buClr>
                        <a:buSzPts val="800"/>
                        <a:buFont typeface="Arial"/>
                        <a:buNone/>
                      </a:pPr>
                      <a:r>
                        <a:rPr lang="en-AU" sz="800">
                          <a:solidFill>
                            <a:schemeClr val="accent1"/>
                          </a:solidFill>
                        </a:rPr>
                        <a:t>Incoming</a:t>
                      </a:r>
                      <a:endParaRPr/>
                    </a:p>
                  </a:txBody>
                  <a:tcPr marL="91450" marR="91450" marT="45725" marB="45725"/>
                </a:tc>
                <a:extLst>
                  <a:ext uri="{0D108BD9-81ED-4DB2-BD59-A6C34878D82A}">
                    <a16:rowId xmlns:a16="http://schemas.microsoft.com/office/drawing/2014/main" val="10022"/>
                  </a:ext>
                </a:extLst>
              </a:tr>
              <a:tr h="0">
                <a:tc vMerge="1">
                  <a:txBody>
                    <a:bodyPr/>
                    <a:lstStyle/>
                    <a:p>
                      <a:endParaRPr lang="en-US"/>
                    </a:p>
                  </a:txBody>
                  <a:tcPr/>
                </a:tc>
                <a:tc>
                  <a:txBody>
                    <a:bodyPr/>
                    <a:lstStyle/>
                    <a:p>
                      <a:pPr marL="0" marR="0" lvl="0" indent="0" algn="l" rtl="0">
                        <a:spcBef>
                          <a:spcPts val="0"/>
                        </a:spcBef>
                        <a:spcAft>
                          <a:spcPts val="0"/>
                        </a:spcAft>
                        <a:buNone/>
                      </a:pPr>
                      <a:r>
                        <a:rPr lang="en-AU" sz="800"/>
                        <a:t>Mentoring*</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Mitchel Tap</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Continuing</a:t>
                      </a:r>
                      <a:endParaRPr/>
                    </a:p>
                  </a:txBody>
                  <a:tcPr marL="91450" marR="91450" marT="45725" marB="45725"/>
                </a:tc>
                <a:extLst>
                  <a:ext uri="{0D108BD9-81ED-4DB2-BD59-A6C34878D82A}">
                    <a16:rowId xmlns:a16="http://schemas.microsoft.com/office/drawing/2014/main" val="10023"/>
                  </a:ext>
                </a:extLst>
              </a:tr>
              <a:tr h="0">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800"/>
                        <a:buFont typeface="Arial"/>
                        <a:buNone/>
                      </a:pPr>
                      <a:r>
                        <a:rPr lang="en-AU" sz="800"/>
                        <a:t>Digital Media </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a:t>Wei Jian Chan</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AU" sz="800" dirty="0"/>
                        <a:t>Continuing</a:t>
                      </a:r>
                      <a:endParaRPr dirty="0"/>
                    </a:p>
                  </a:txBody>
                  <a:tcPr marL="91450" marR="91450" marT="45725" marB="45725"/>
                </a:tc>
                <a:extLst>
                  <a:ext uri="{0D108BD9-81ED-4DB2-BD59-A6C34878D82A}">
                    <a16:rowId xmlns:a16="http://schemas.microsoft.com/office/drawing/2014/main" val="10024"/>
                  </a:ext>
                </a:extLst>
              </a:tr>
            </a:tbl>
          </a:graphicData>
        </a:graphic>
      </p:graphicFrame>
      <p:sp>
        <p:nvSpPr>
          <p:cNvPr id="102" name="Google Shape;102;p2"/>
          <p:cNvSpPr txBox="1"/>
          <p:nvPr/>
        </p:nvSpPr>
        <p:spPr>
          <a:xfrm>
            <a:off x="666969" y="5237641"/>
            <a:ext cx="4665829" cy="10772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600" b="0" i="0" u="none" strike="noStrike" kern="0" cap="none" spc="0" normalizeH="0" baseline="0" noProof="0">
                <a:ln>
                  <a:noFill/>
                </a:ln>
                <a:solidFill>
                  <a:srgbClr val="003F27"/>
                </a:solidFill>
                <a:effectLst/>
                <a:uLnTx/>
                <a:uFillTx/>
                <a:latin typeface="Arial"/>
                <a:ea typeface="Arial"/>
                <a:cs typeface="Arial"/>
                <a:sym typeface="Arial"/>
              </a:rPr>
              <a:t>Thank you to our outgoing committee members: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3F27"/>
              </a:buClr>
              <a:buSzPts val="1600"/>
              <a:buFont typeface="Arial"/>
              <a:buChar char="-"/>
              <a:tabLst/>
              <a:defRPr/>
            </a:pPr>
            <a:r>
              <a:rPr kumimoji="0" lang="en-AU" sz="1600" b="0" i="0" u="none" strike="noStrike" kern="0" cap="none" spc="0" normalizeH="0" baseline="0" noProof="0">
                <a:ln>
                  <a:noFill/>
                </a:ln>
                <a:solidFill>
                  <a:srgbClr val="003F27"/>
                </a:solidFill>
                <a:effectLst/>
                <a:uLnTx/>
                <a:uFillTx/>
                <a:latin typeface="Arial"/>
                <a:ea typeface="Arial"/>
                <a:cs typeface="Arial"/>
                <a:sym typeface="Arial"/>
              </a:rPr>
              <a:t>Stephanie Phillips (B2)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3F27"/>
              </a:buClr>
              <a:buSzPts val="1600"/>
              <a:buFont typeface="Arial"/>
              <a:buChar char="-"/>
              <a:tabLst/>
              <a:defRPr/>
            </a:pPr>
            <a:r>
              <a:rPr kumimoji="0" lang="en-AU" sz="1600" b="0" i="0" u="none" strike="noStrike" kern="0" cap="none" spc="0" normalizeH="0" baseline="0" noProof="0">
                <a:ln>
                  <a:noFill/>
                </a:ln>
                <a:solidFill>
                  <a:srgbClr val="003F27"/>
                </a:solidFill>
                <a:effectLst/>
                <a:uLnTx/>
                <a:uFillTx/>
                <a:latin typeface="Arial"/>
                <a:ea typeface="Arial"/>
                <a:cs typeface="Arial"/>
                <a:sym typeface="Arial"/>
              </a:rPr>
              <a:t>Sam Murali (D1)</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3F27"/>
              </a:buClr>
              <a:buSzPts val="1600"/>
              <a:buFont typeface="Arial"/>
              <a:buChar char="-"/>
              <a:tabLst/>
              <a:defRPr/>
            </a:pPr>
            <a:r>
              <a:rPr kumimoji="0" lang="en-AU" sz="1600" b="0" i="0" u="none" strike="noStrike" kern="0" cap="none" spc="0" normalizeH="0" baseline="0" noProof="0">
                <a:ln>
                  <a:noFill/>
                </a:ln>
                <a:solidFill>
                  <a:srgbClr val="003F27"/>
                </a:solidFill>
                <a:effectLst/>
                <a:uLnTx/>
                <a:uFillTx/>
                <a:latin typeface="Arial"/>
                <a:ea typeface="Arial"/>
                <a:cs typeface="Arial"/>
                <a:sym typeface="Arial"/>
              </a:rPr>
              <a:t>Mark Mathews (D2)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03" name="Google Shape;103;p2"/>
          <p:cNvCxnSpPr>
            <a:stCxn id="104" idx="0"/>
            <a:endCxn id="105" idx="2"/>
          </p:cNvCxnSpPr>
          <p:nvPr/>
        </p:nvCxnSpPr>
        <p:spPr>
          <a:xfrm rot="-5400000">
            <a:off x="2523023" y="1681357"/>
            <a:ext cx="307200" cy="1644900"/>
          </a:xfrm>
          <a:prstGeom prst="bentConnector3">
            <a:avLst>
              <a:gd name="adj1" fmla="val 50000"/>
            </a:avLst>
          </a:prstGeom>
          <a:noFill/>
          <a:ln w="28575" cap="flat" cmpd="sng">
            <a:solidFill>
              <a:schemeClr val="accent1"/>
            </a:solidFill>
            <a:prstDash val="solid"/>
            <a:miter lim="800000"/>
            <a:headEnd type="none" w="sm" len="sm"/>
            <a:tailEnd type="none" w="sm" len="sm"/>
          </a:ln>
        </p:spPr>
      </p:cxnSp>
      <p:cxnSp>
        <p:nvCxnSpPr>
          <p:cNvPr id="106" name="Google Shape;106;p2"/>
          <p:cNvCxnSpPr>
            <a:stCxn id="105" idx="2"/>
            <a:endCxn id="107" idx="0"/>
          </p:cNvCxnSpPr>
          <p:nvPr/>
        </p:nvCxnSpPr>
        <p:spPr>
          <a:xfrm rot="5400000">
            <a:off x="3088844" y="2247283"/>
            <a:ext cx="307200" cy="513000"/>
          </a:xfrm>
          <a:prstGeom prst="bentConnector3">
            <a:avLst>
              <a:gd name="adj1" fmla="val 50004"/>
            </a:avLst>
          </a:prstGeom>
          <a:noFill/>
          <a:ln w="28575" cap="flat" cmpd="sng">
            <a:solidFill>
              <a:schemeClr val="accent1"/>
            </a:solidFill>
            <a:prstDash val="solid"/>
            <a:miter lim="800000"/>
            <a:headEnd type="none" w="sm" len="sm"/>
            <a:tailEnd type="none" w="sm" len="sm"/>
          </a:ln>
        </p:spPr>
      </p:cxnSp>
      <p:cxnSp>
        <p:nvCxnSpPr>
          <p:cNvPr id="108" name="Google Shape;108;p2"/>
          <p:cNvCxnSpPr>
            <a:stCxn id="109" idx="0"/>
            <a:endCxn id="105" idx="2"/>
          </p:cNvCxnSpPr>
          <p:nvPr/>
        </p:nvCxnSpPr>
        <p:spPr>
          <a:xfrm rot="5400000" flipH="1">
            <a:off x="3654933" y="2194357"/>
            <a:ext cx="307200" cy="618900"/>
          </a:xfrm>
          <a:prstGeom prst="bentConnector3">
            <a:avLst>
              <a:gd name="adj1" fmla="val 50000"/>
            </a:avLst>
          </a:prstGeom>
          <a:noFill/>
          <a:ln w="28575" cap="flat" cmpd="sng">
            <a:solidFill>
              <a:schemeClr val="accent1"/>
            </a:solidFill>
            <a:prstDash val="solid"/>
            <a:miter lim="800000"/>
            <a:headEnd type="none" w="sm" len="sm"/>
            <a:tailEnd type="none" w="sm" len="sm"/>
          </a:ln>
        </p:spPr>
      </p:cxnSp>
      <p:cxnSp>
        <p:nvCxnSpPr>
          <p:cNvPr id="110" name="Google Shape;110;p2"/>
          <p:cNvCxnSpPr>
            <a:stCxn id="111" idx="0"/>
            <a:endCxn id="105" idx="2"/>
          </p:cNvCxnSpPr>
          <p:nvPr/>
        </p:nvCxnSpPr>
        <p:spPr>
          <a:xfrm rot="5400000" flipH="1">
            <a:off x="4220886" y="1628407"/>
            <a:ext cx="307200" cy="1750800"/>
          </a:xfrm>
          <a:prstGeom prst="bentConnector3">
            <a:avLst>
              <a:gd name="adj1" fmla="val 50000"/>
            </a:avLst>
          </a:prstGeom>
          <a:noFill/>
          <a:ln w="28575" cap="flat" cmpd="sng">
            <a:solidFill>
              <a:schemeClr val="accent1"/>
            </a:solidFill>
            <a:prstDash val="solid"/>
            <a:miter lim="800000"/>
            <a:headEnd type="none" w="sm" len="sm"/>
            <a:tailEnd type="none" w="sm" len="sm"/>
          </a:ln>
        </p:spPr>
      </p:cxnSp>
      <p:grpSp>
        <p:nvGrpSpPr>
          <p:cNvPr id="112" name="Google Shape;112;p2"/>
          <p:cNvGrpSpPr/>
          <p:nvPr/>
        </p:nvGrpSpPr>
        <p:grpSpPr>
          <a:xfrm>
            <a:off x="666969" y="1375876"/>
            <a:ext cx="5212434" cy="3780027"/>
            <a:chOff x="863170" y="1375876"/>
            <a:chExt cx="5212434" cy="3780027"/>
          </a:xfrm>
        </p:grpSpPr>
        <p:grpSp>
          <p:nvGrpSpPr>
            <p:cNvPr id="113" name="Google Shape;113;p2"/>
            <p:cNvGrpSpPr/>
            <p:nvPr/>
          </p:nvGrpSpPr>
          <p:grpSpPr>
            <a:xfrm>
              <a:off x="863170" y="1375876"/>
              <a:ext cx="5212434" cy="3780027"/>
              <a:chOff x="1571762" y="1588470"/>
              <a:chExt cx="5901928" cy="4765684"/>
            </a:xfrm>
          </p:grpSpPr>
          <p:sp>
            <p:nvSpPr>
              <p:cNvPr id="114" name="Google Shape;114;p2"/>
              <p:cNvSpPr/>
              <p:nvPr/>
            </p:nvSpPr>
            <p:spPr>
              <a:xfrm rot="-5400000">
                <a:off x="2686042" y="1566504"/>
                <a:ext cx="4229790" cy="5345502"/>
              </a:xfrm>
              <a:prstGeom prst="rect">
                <a:avLst/>
              </a:prstGeom>
              <a:solidFill>
                <a:srgbClr val="007E4F">
                  <a:alpha val="9411"/>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7E4F"/>
                  </a:solidFill>
                  <a:effectLst/>
                  <a:uLnTx/>
                  <a:uFillTx/>
                  <a:latin typeface="Arial"/>
                  <a:ea typeface="Arial"/>
                  <a:cs typeface="Arial"/>
                  <a:sym typeface="Arial"/>
                </a:endParaRPr>
              </a:p>
            </p:txBody>
          </p:sp>
          <p:sp>
            <p:nvSpPr>
              <p:cNvPr id="115" name="Google Shape;115;p2"/>
              <p:cNvSpPr/>
              <p:nvPr/>
            </p:nvSpPr>
            <p:spPr>
              <a:xfrm>
                <a:off x="1571762" y="1588470"/>
                <a:ext cx="5901928" cy="452246"/>
              </a:xfrm>
              <a:prstGeom prst="rect">
                <a:avLst/>
              </a:prstGeom>
              <a:solidFill>
                <a:srgbClr val="007E4F"/>
              </a:solid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AU" sz="2000" b="0" i="0" u="none" strike="noStrike" kern="0" cap="none" spc="0" normalizeH="0" baseline="0" noProof="0">
                    <a:ln>
                      <a:noFill/>
                    </a:ln>
                    <a:solidFill>
                      <a:srgbClr val="FFFFFF"/>
                    </a:solidFill>
                    <a:effectLst/>
                    <a:uLnTx/>
                    <a:uFillTx/>
                    <a:latin typeface="Arial"/>
                    <a:ea typeface="Arial"/>
                    <a:cs typeface="Arial"/>
                    <a:sym typeface="Arial"/>
                  </a:rPr>
                  <a:t>CIGRE Australia</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5;p2"/>
              <p:cNvSpPr/>
              <p:nvPr/>
            </p:nvSpPr>
            <p:spPr>
              <a:xfrm>
                <a:off x="3849659" y="2358218"/>
                <a:ext cx="1857375" cy="458614"/>
              </a:xfrm>
              <a:prstGeom prst="rect">
                <a:avLst/>
              </a:prstGeom>
              <a:solidFill>
                <a:srgbClr val="007E4F"/>
              </a:solid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AU" sz="1800" b="0" i="0" u="none" strike="noStrike" kern="0" cap="none" spc="0" normalizeH="0" baseline="0" noProof="0">
                    <a:ln>
                      <a:noFill/>
                    </a:ln>
                    <a:solidFill>
                      <a:srgbClr val="FFFFFF"/>
                    </a:solidFill>
                    <a:effectLst/>
                    <a:uLnTx/>
                    <a:uFillTx/>
                    <a:latin typeface="Arial"/>
                    <a:ea typeface="Arial"/>
                    <a:cs typeface="Arial"/>
                    <a:sym typeface="Arial"/>
                  </a:rPr>
                  <a:t>Co-Chairs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104;p2"/>
              <p:cNvSpPr/>
              <p:nvPr/>
            </p:nvSpPr>
            <p:spPr>
              <a:xfrm>
                <a:off x="2354696" y="3204165"/>
                <a:ext cx="1122623" cy="78210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AU" sz="1050" b="0" i="1" u="none" strike="noStrike" kern="0" cap="none" spc="0" normalizeH="0" baseline="0" noProof="0">
                    <a:ln>
                      <a:noFill/>
                    </a:ln>
                    <a:solidFill>
                      <a:srgbClr val="000000"/>
                    </a:solidFill>
                    <a:effectLst/>
                    <a:uLnTx/>
                    <a:uFillTx/>
                    <a:latin typeface="Arial"/>
                    <a:ea typeface="Arial"/>
                    <a:cs typeface="Arial"/>
                    <a:sym typeface="Arial"/>
                  </a:rPr>
                  <a:t>Australian Panel Liaisons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109;p2"/>
              <p:cNvSpPr/>
              <p:nvPr/>
            </p:nvSpPr>
            <p:spPr>
              <a:xfrm>
                <a:off x="4917960" y="3204165"/>
                <a:ext cx="1122623" cy="782109"/>
              </a:xfrm>
              <a:prstGeom prst="rect">
                <a:avLst/>
              </a:prstGeom>
              <a:solidFill>
                <a:srgbClr val="007E4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50"/>
                  <a:buFont typeface="Arial"/>
                  <a:buNone/>
                  <a:tabLst/>
                  <a:defRPr/>
                </a:pPr>
                <a:r>
                  <a:rPr kumimoji="0" lang="en-AU" sz="1050" b="0" i="0" u="none" strike="noStrike" kern="0" cap="none" spc="0" normalizeH="0" baseline="0" noProof="0">
                    <a:ln>
                      <a:noFill/>
                    </a:ln>
                    <a:solidFill>
                      <a:srgbClr val="FFFFFF"/>
                    </a:solidFill>
                    <a:effectLst/>
                    <a:uLnTx/>
                    <a:uFillTx/>
                    <a:latin typeface="Arial"/>
                    <a:ea typeface="Arial"/>
                    <a:cs typeface="Arial"/>
                    <a:sym typeface="Arial"/>
                  </a:rPr>
                  <a:t>Publishing Coordinator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107;p2"/>
              <p:cNvSpPr/>
              <p:nvPr/>
            </p:nvSpPr>
            <p:spPr>
              <a:xfrm>
                <a:off x="3636328" y="3204165"/>
                <a:ext cx="1122623" cy="78210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AU" sz="1050" b="0" i="1" u="none" strike="noStrike" kern="0" cap="none" spc="0" normalizeH="0" baseline="0" noProof="0">
                    <a:ln>
                      <a:noFill/>
                    </a:ln>
                    <a:solidFill>
                      <a:srgbClr val="000000"/>
                    </a:solidFill>
                    <a:effectLst/>
                    <a:uLnTx/>
                    <a:uFillTx/>
                    <a:latin typeface="Arial"/>
                    <a:ea typeface="Arial"/>
                    <a:cs typeface="Arial"/>
                    <a:sym typeface="Arial"/>
                  </a:rPr>
                  <a:t>Inter-Group Liaisons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2"/>
              <p:cNvSpPr/>
              <p:nvPr/>
            </p:nvSpPr>
            <p:spPr>
              <a:xfrm>
                <a:off x="4917960" y="4175010"/>
                <a:ext cx="1122623" cy="782109"/>
              </a:xfrm>
              <a:prstGeom prst="rect">
                <a:avLst/>
              </a:prstGeom>
              <a:solidFill>
                <a:srgbClr val="007E4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50"/>
                  <a:buFont typeface="Arial"/>
                  <a:buNone/>
                  <a:tabLst/>
                  <a:defRPr/>
                </a:pPr>
                <a:r>
                  <a:rPr kumimoji="0" lang="en-AU" sz="1050" b="0" i="0" u="none" strike="noStrike" kern="0" cap="none" spc="0" normalizeH="0" baseline="0" noProof="0">
                    <a:ln>
                      <a:noFill/>
                    </a:ln>
                    <a:solidFill>
                      <a:srgbClr val="FFFFFF"/>
                    </a:solidFill>
                    <a:effectLst/>
                    <a:uLnTx/>
                    <a:uFillTx/>
                    <a:latin typeface="Arial"/>
                    <a:ea typeface="Arial"/>
                    <a:cs typeface="Arial"/>
                    <a:sym typeface="Arial"/>
                  </a:rPr>
                  <a:t>Membership Engagement Coordinator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 name="Google Shape;111;p2"/>
              <p:cNvSpPr/>
              <p:nvPr/>
            </p:nvSpPr>
            <p:spPr>
              <a:xfrm>
                <a:off x="6199590" y="3204165"/>
                <a:ext cx="1122623" cy="782109"/>
              </a:xfrm>
              <a:prstGeom prst="rect">
                <a:avLst/>
              </a:prstGeom>
              <a:solidFill>
                <a:srgbClr val="AFE1B3"/>
              </a:solidFill>
              <a:ln w="12700" cap="flat" cmpd="sng">
                <a:solidFill>
                  <a:schemeClr val="accen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50"/>
                  <a:buFont typeface="Arial"/>
                  <a:buNone/>
                  <a:tabLst/>
                  <a:defRPr/>
                </a:pPr>
                <a:r>
                  <a:rPr kumimoji="0" lang="en-AU" sz="1050" b="0" i="0" u="none" strike="noStrike" kern="0" cap="none" spc="0" normalizeH="0" baseline="0" noProof="0">
                    <a:ln>
                      <a:noFill/>
                    </a:ln>
                    <a:solidFill>
                      <a:srgbClr val="FFFFFF"/>
                    </a:solidFill>
                    <a:effectLst/>
                    <a:uLnTx/>
                    <a:uFillTx/>
                    <a:latin typeface="Arial"/>
                    <a:ea typeface="Arial"/>
                    <a:cs typeface="Arial"/>
                    <a:sym typeface="Arial"/>
                  </a:rPr>
                  <a:t>Mentoring Coordinator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17;p2"/>
              <p:cNvSpPr/>
              <p:nvPr/>
            </p:nvSpPr>
            <p:spPr>
              <a:xfrm>
                <a:off x="2710887" y="4175010"/>
                <a:ext cx="766432" cy="458614"/>
              </a:xfrm>
              <a:prstGeom prst="rect">
                <a:avLst/>
              </a:prstGeom>
              <a:solidFill>
                <a:srgbClr val="007E4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AU" sz="1400" b="0" i="0" u="none" strike="noStrike" kern="0" cap="none" spc="0" normalizeH="0" baseline="0" noProof="0">
                    <a:ln>
                      <a:noFill/>
                    </a:ln>
                    <a:solidFill>
                      <a:srgbClr val="FFFFFF"/>
                    </a:solidFill>
                    <a:effectLst/>
                    <a:uLnTx/>
                    <a:uFillTx/>
                    <a:latin typeface="Arial"/>
                    <a:ea typeface="Arial"/>
                    <a:cs typeface="Arial"/>
                    <a:sym typeface="Arial"/>
                  </a:rPr>
                  <a:t>A1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18;p2"/>
              <p:cNvSpPr/>
              <p:nvPr/>
            </p:nvSpPr>
            <p:spPr>
              <a:xfrm>
                <a:off x="2710887" y="5814017"/>
                <a:ext cx="766432" cy="458614"/>
              </a:xfrm>
              <a:prstGeom prst="rect">
                <a:avLst/>
              </a:prstGeom>
              <a:solidFill>
                <a:srgbClr val="007E4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AU" sz="1400" b="0" i="0" u="none" strike="noStrike" kern="0" cap="none" spc="0" normalizeH="0" baseline="0" noProof="0">
                    <a:ln>
                      <a:noFill/>
                    </a:ln>
                    <a:solidFill>
                      <a:srgbClr val="FFFFFF"/>
                    </a:solidFill>
                    <a:effectLst/>
                    <a:uLnTx/>
                    <a:uFillTx/>
                    <a:latin typeface="Arial"/>
                    <a:ea typeface="Arial"/>
                    <a:cs typeface="Arial"/>
                    <a:sym typeface="Arial"/>
                  </a:rPr>
                  <a:t>D2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19;p2"/>
              <p:cNvSpPr/>
              <p:nvPr/>
            </p:nvSpPr>
            <p:spPr>
              <a:xfrm>
                <a:off x="3992519" y="4175010"/>
                <a:ext cx="766432" cy="458614"/>
              </a:xfrm>
              <a:prstGeom prst="rect">
                <a:avLst/>
              </a:prstGeom>
              <a:solidFill>
                <a:srgbClr val="007E4F"/>
              </a:solid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AU" sz="1400" b="0" i="0" u="none" strike="noStrike" kern="0" cap="none" spc="0" normalizeH="0" baseline="0" noProof="0">
                    <a:ln>
                      <a:noFill/>
                    </a:ln>
                    <a:solidFill>
                      <a:srgbClr val="FFFFFF"/>
                    </a:solidFill>
                    <a:effectLst/>
                    <a:uLnTx/>
                    <a:uFillTx/>
                    <a:latin typeface="Arial"/>
                    <a:ea typeface="Arial"/>
                    <a:cs typeface="Arial"/>
                    <a:sym typeface="Arial"/>
                  </a:rPr>
                  <a:t>ATC</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20;p2"/>
              <p:cNvSpPr/>
              <p:nvPr/>
            </p:nvSpPr>
            <p:spPr>
              <a:xfrm>
                <a:off x="3992519" y="4721347"/>
                <a:ext cx="766432" cy="458614"/>
              </a:xfrm>
              <a:prstGeom prst="rect">
                <a:avLst/>
              </a:prstGeom>
              <a:solidFill>
                <a:srgbClr val="007E4F"/>
              </a:solid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AU" sz="1400" b="0" i="0" u="none" strike="noStrike" kern="0" cap="none" spc="0" normalizeH="0" baseline="0" noProof="0">
                    <a:ln>
                      <a:noFill/>
                    </a:ln>
                    <a:solidFill>
                      <a:srgbClr val="FFFFFF"/>
                    </a:solidFill>
                    <a:effectLst/>
                    <a:uLnTx/>
                    <a:uFillTx/>
                    <a:latin typeface="Arial"/>
                    <a:ea typeface="Arial"/>
                    <a:cs typeface="Arial"/>
                    <a:sym typeface="Arial"/>
                  </a:rPr>
                  <a:t>IEEE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21;p2"/>
              <p:cNvSpPr/>
              <p:nvPr/>
            </p:nvSpPr>
            <p:spPr>
              <a:xfrm>
                <a:off x="3992519" y="5267682"/>
                <a:ext cx="766432" cy="458614"/>
              </a:xfrm>
              <a:prstGeom prst="rect">
                <a:avLst/>
              </a:prstGeom>
              <a:solidFill>
                <a:srgbClr val="AFE1B3"/>
              </a:solidFill>
              <a:ln w="12700" cap="flat" cmpd="sng">
                <a:solidFill>
                  <a:schemeClr val="accen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AU" sz="1400" b="0" i="0" u="none" strike="noStrike" kern="0" cap="none" spc="0" normalizeH="0" baseline="0" noProof="0">
                    <a:ln>
                      <a:noFill/>
                    </a:ln>
                    <a:solidFill>
                      <a:srgbClr val="FFFFFF"/>
                    </a:solidFill>
                    <a:effectLst/>
                    <a:uLnTx/>
                    <a:uFillTx/>
                    <a:latin typeface="Arial"/>
                    <a:ea typeface="Arial"/>
                    <a:cs typeface="Arial"/>
                    <a:sym typeface="Arial"/>
                  </a:rPr>
                  <a:t>API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22;p2"/>
              <p:cNvSpPr/>
              <p:nvPr/>
            </p:nvSpPr>
            <p:spPr>
              <a:xfrm>
                <a:off x="3992519" y="5814017"/>
                <a:ext cx="766432" cy="458614"/>
              </a:xfrm>
              <a:prstGeom prst="rect">
                <a:avLst/>
              </a:prstGeom>
              <a:solidFill>
                <a:srgbClr val="007E4F"/>
              </a:solid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n-AU" sz="800" b="0" i="0" u="none" strike="noStrike" kern="0" cap="none" spc="0" normalizeH="0" baseline="0" noProof="0">
                    <a:ln>
                      <a:noFill/>
                    </a:ln>
                    <a:solidFill>
                      <a:srgbClr val="FFFFFF"/>
                    </a:solidFill>
                    <a:effectLst/>
                    <a:uLnTx/>
                    <a:uFillTx/>
                    <a:latin typeface="Arial"/>
                    <a:ea typeface="Arial"/>
                    <a:cs typeface="Arial"/>
                    <a:sym typeface="Arial"/>
                  </a:rPr>
                  <a:t>Study Committee</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23" name="Google Shape;123;p2"/>
              <p:cNvCxnSpPr>
                <a:stCxn id="117" idx="2"/>
                <a:endCxn id="118" idx="0"/>
              </p:cNvCxnSpPr>
              <p:nvPr/>
            </p:nvCxnSpPr>
            <p:spPr>
              <a:xfrm>
                <a:off x="3094103" y="4633624"/>
                <a:ext cx="0" cy="1180500"/>
              </a:xfrm>
              <a:prstGeom prst="straightConnector1">
                <a:avLst/>
              </a:prstGeom>
              <a:noFill/>
              <a:ln w="28575" cap="flat" cmpd="sng">
                <a:solidFill>
                  <a:srgbClr val="007E4F"/>
                </a:solidFill>
                <a:prstDash val="dash"/>
                <a:miter lim="800000"/>
                <a:headEnd type="none" w="sm" len="sm"/>
                <a:tailEnd type="triangle" w="med" len="med"/>
              </a:ln>
            </p:spPr>
          </p:cxnSp>
          <p:cxnSp>
            <p:nvCxnSpPr>
              <p:cNvPr id="124" name="Google Shape;124;p2"/>
              <p:cNvCxnSpPr>
                <a:stCxn id="117" idx="1"/>
              </p:cNvCxnSpPr>
              <p:nvPr/>
            </p:nvCxnSpPr>
            <p:spPr>
              <a:xfrm rot="10800000">
                <a:off x="2465487" y="3986417"/>
                <a:ext cx="245400" cy="417900"/>
              </a:xfrm>
              <a:prstGeom prst="bentConnector2">
                <a:avLst/>
              </a:prstGeom>
              <a:noFill/>
              <a:ln w="28575" cap="flat" cmpd="sng">
                <a:solidFill>
                  <a:srgbClr val="007E4F"/>
                </a:solidFill>
                <a:prstDash val="solid"/>
                <a:miter lim="800000"/>
                <a:headEnd type="none" w="sm" len="sm"/>
                <a:tailEnd type="none" w="sm" len="sm"/>
              </a:ln>
            </p:spPr>
          </p:cxnSp>
          <p:cxnSp>
            <p:nvCxnSpPr>
              <p:cNvPr id="125" name="Google Shape;125;p2"/>
              <p:cNvCxnSpPr>
                <a:stCxn id="119" idx="1"/>
              </p:cNvCxnSpPr>
              <p:nvPr/>
            </p:nvCxnSpPr>
            <p:spPr>
              <a:xfrm rot="10800000">
                <a:off x="3739619" y="3986417"/>
                <a:ext cx="252900" cy="417900"/>
              </a:xfrm>
              <a:prstGeom prst="bentConnector2">
                <a:avLst/>
              </a:prstGeom>
              <a:noFill/>
              <a:ln w="28575" cap="flat" cmpd="sng">
                <a:solidFill>
                  <a:srgbClr val="007E4F"/>
                </a:solidFill>
                <a:prstDash val="solid"/>
                <a:miter lim="800000"/>
                <a:headEnd type="none" w="sm" len="sm"/>
                <a:tailEnd type="none" w="sm" len="sm"/>
              </a:ln>
            </p:spPr>
          </p:cxnSp>
          <p:cxnSp>
            <p:nvCxnSpPr>
              <p:cNvPr id="126" name="Google Shape;126;p2"/>
              <p:cNvCxnSpPr>
                <a:stCxn id="120" idx="1"/>
              </p:cNvCxnSpPr>
              <p:nvPr/>
            </p:nvCxnSpPr>
            <p:spPr>
              <a:xfrm rot="10800000">
                <a:off x="3739619" y="4404354"/>
                <a:ext cx="252900" cy="546300"/>
              </a:xfrm>
              <a:prstGeom prst="bentConnector2">
                <a:avLst/>
              </a:prstGeom>
              <a:noFill/>
              <a:ln w="28575" cap="flat" cmpd="sng">
                <a:solidFill>
                  <a:srgbClr val="007E4F"/>
                </a:solidFill>
                <a:prstDash val="solid"/>
                <a:miter lim="800000"/>
                <a:headEnd type="none" w="sm" len="sm"/>
                <a:tailEnd type="none" w="sm" len="sm"/>
              </a:ln>
            </p:spPr>
          </p:cxnSp>
          <p:cxnSp>
            <p:nvCxnSpPr>
              <p:cNvPr id="127" name="Google Shape;127;p2"/>
              <p:cNvCxnSpPr>
                <a:stCxn id="121" idx="1"/>
              </p:cNvCxnSpPr>
              <p:nvPr/>
            </p:nvCxnSpPr>
            <p:spPr>
              <a:xfrm rot="10800000">
                <a:off x="3739619" y="4950689"/>
                <a:ext cx="252900" cy="546300"/>
              </a:xfrm>
              <a:prstGeom prst="bentConnector2">
                <a:avLst/>
              </a:prstGeom>
              <a:noFill/>
              <a:ln w="28575" cap="flat" cmpd="sng">
                <a:solidFill>
                  <a:srgbClr val="007E4F"/>
                </a:solidFill>
                <a:prstDash val="solid"/>
                <a:miter lim="800000"/>
                <a:headEnd type="none" w="sm" len="sm"/>
                <a:tailEnd type="none" w="sm" len="sm"/>
              </a:ln>
            </p:spPr>
          </p:cxnSp>
          <p:cxnSp>
            <p:nvCxnSpPr>
              <p:cNvPr id="128" name="Google Shape;128;p2"/>
              <p:cNvCxnSpPr>
                <a:stCxn id="122" idx="1"/>
              </p:cNvCxnSpPr>
              <p:nvPr/>
            </p:nvCxnSpPr>
            <p:spPr>
              <a:xfrm rot="10800000">
                <a:off x="3739619" y="5497024"/>
                <a:ext cx="252900" cy="546300"/>
              </a:xfrm>
              <a:prstGeom prst="bentConnector2">
                <a:avLst/>
              </a:prstGeom>
              <a:noFill/>
              <a:ln w="28575" cap="flat" cmpd="sng">
                <a:solidFill>
                  <a:srgbClr val="007E4F"/>
                </a:solidFill>
                <a:prstDash val="solid"/>
                <a:miter lim="800000"/>
                <a:headEnd type="none" w="sm" len="sm"/>
                <a:tailEnd type="none" w="sm" len="sm"/>
              </a:ln>
            </p:spPr>
          </p:cxnSp>
          <p:cxnSp>
            <p:nvCxnSpPr>
              <p:cNvPr id="129" name="Google Shape;129;p2"/>
              <p:cNvCxnSpPr/>
              <p:nvPr/>
            </p:nvCxnSpPr>
            <p:spPr>
              <a:xfrm rot="5400000" flipH="1">
                <a:off x="1572824" y="4877349"/>
                <a:ext cx="2057052" cy="274903"/>
              </a:xfrm>
              <a:prstGeom prst="bentConnector3">
                <a:avLst>
                  <a:gd name="adj1" fmla="val -1923"/>
                </a:avLst>
              </a:prstGeom>
              <a:noFill/>
              <a:ln w="28575" cap="flat" cmpd="sng">
                <a:solidFill>
                  <a:srgbClr val="007E4F"/>
                </a:solidFill>
                <a:prstDash val="solid"/>
                <a:miter lim="800000"/>
                <a:headEnd type="none" w="sm" len="sm"/>
                <a:tailEnd type="none" w="sm" len="sm"/>
              </a:ln>
            </p:spPr>
          </p:cxnSp>
          <p:sp>
            <p:nvSpPr>
              <p:cNvPr id="130" name="Google Shape;130;p2"/>
              <p:cNvSpPr/>
              <p:nvPr/>
            </p:nvSpPr>
            <p:spPr>
              <a:xfrm rot="-5400000">
                <a:off x="-252620" y="3948745"/>
                <a:ext cx="4229793" cy="581025"/>
              </a:xfrm>
              <a:prstGeom prst="rect">
                <a:avLst/>
              </a:prstGeom>
              <a:solidFill>
                <a:srgbClr val="007E4F">
                  <a:alpha val="9411"/>
                </a:srgbClr>
              </a:solidFill>
              <a:ln w="12700" cap="flat" cmpd="sng">
                <a:solidFill>
                  <a:srgbClr val="007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7E4F"/>
                  </a:buClr>
                  <a:buSzPts val="2000"/>
                  <a:buFont typeface="Arial"/>
                  <a:buNone/>
                  <a:tabLst/>
                  <a:defRPr/>
                </a:pPr>
                <a:r>
                  <a:rPr kumimoji="0" lang="en-AU" sz="2000" b="0" i="0" u="none" strike="noStrike" kern="0" cap="none" spc="0" normalizeH="0" baseline="0" noProof="0">
                    <a:ln>
                      <a:noFill/>
                    </a:ln>
                    <a:solidFill>
                      <a:srgbClr val="007E4F"/>
                    </a:solidFill>
                    <a:effectLst/>
                    <a:uLnTx/>
                    <a:uFillTx/>
                    <a:latin typeface="Arial"/>
                    <a:ea typeface="Arial"/>
                    <a:cs typeface="Arial"/>
                    <a:sym typeface="Arial"/>
                  </a:rPr>
                  <a:t>CIGRE Australia NGN</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31;p2"/>
              <p:cNvSpPr/>
              <p:nvPr/>
            </p:nvSpPr>
            <p:spPr>
              <a:xfrm>
                <a:off x="6199590" y="4175010"/>
                <a:ext cx="1122623" cy="782109"/>
              </a:xfrm>
              <a:prstGeom prst="rect">
                <a:avLst/>
              </a:prstGeom>
              <a:solidFill>
                <a:srgbClr val="007E4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50"/>
                  <a:buFont typeface="Arial"/>
                  <a:buNone/>
                  <a:tabLst/>
                  <a:defRPr/>
                </a:pPr>
                <a:r>
                  <a:rPr kumimoji="0" lang="en-AU" sz="1050" b="0" i="0" u="none" strike="noStrike" kern="0" cap="none" spc="0" normalizeH="0" baseline="0" noProof="0">
                    <a:ln>
                      <a:noFill/>
                    </a:ln>
                    <a:solidFill>
                      <a:srgbClr val="FFFFFF"/>
                    </a:solidFill>
                    <a:effectLst/>
                    <a:uLnTx/>
                    <a:uFillTx/>
                    <a:latin typeface="Arial"/>
                    <a:ea typeface="Arial"/>
                    <a:cs typeface="Arial"/>
                    <a:sym typeface="Arial"/>
                  </a:rPr>
                  <a:t>Digital Media Coordinator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2" name="Google Shape;132;p2"/>
            <p:cNvSpPr/>
            <p:nvPr/>
          </p:nvSpPr>
          <p:spPr>
            <a:xfrm>
              <a:off x="4544230" y="4915534"/>
              <a:ext cx="1321385" cy="175707"/>
            </a:xfrm>
            <a:prstGeom prst="rect">
              <a:avLst/>
            </a:prstGeom>
            <a:solidFill>
              <a:srgbClr val="AFE1B3"/>
            </a:solidFill>
            <a:ln w="12700" cap="flat" cmpd="sng">
              <a:solidFill>
                <a:schemeClr val="accent1"/>
              </a:solidFill>
              <a:prstDash val="dash"/>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AU" sz="900" b="0" i="1" u="none" strike="noStrike" kern="0" cap="none" spc="0" normalizeH="0" baseline="0" noProof="0">
                  <a:ln>
                    <a:noFill/>
                  </a:ln>
                  <a:solidFill>
                    <a:srgbClr val="000000"/>
                  </a:solidFill>
                  <a:effectLst/>
                  <a:uLnTx/>
                  <a:uFillTx/>
                  <a:latin typeface="Arial"/>
                  <a:ea typeface="Arial"/>
                  <a:cs typeface="Arial"/>
                  <a:sym typeface="Arial"/>
                </a:rPr>
                <a:t>*Position under review</a:t>
              </a:r>
              <a:endParaRPr kumimoji="0" sz="900" b="0" i="1"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33" name="Google Shape;133;p2"/>
            <p:cNvCxnSpPr>
              <a:stCxn id="116" idx="0"/>
              <a:endCxn id="131" idx="0"/>
            </p:cNvCxnSpPr>
            <p:nvPr/>
          </p:nvCxnSpPr>
          <p:spPr>
            <a:xfrm rot="-5400000" flipH="1">
              <a:off x="4879834" y="2861808"/>
              <a:ext cx="600" cy="1131900"/>
            </a:xfrm>
            <a:prstGeom prst="bentConnector3">
              <a:avLst>
                <a:gd name="adj1" fmla="val 618756"/>
              </a:avLst>
            </a:prstGeom>
            <a:noFill/>
            <a:ln w="28575" cap="flat" cmpd="sng">
              <a:solidFill>
                <a:schemeClr val="accent1"/>
              </a:solidFill>
              <a:prstDash val="solid"/>
              <a:miter lim="800000"/>
              <a:headEnd type="none" w="sm" len="sm"/>
              <a:tailEnd type="none" w="sm" len="sm"/>
            </a:ln>
          </p:spPr>
        </p:cxnSp>
        <p:cxnSp>
          <p:nvCxnSpPr>
            <p:cNvPr id="134" name="Google Shape;134;p2"/>
            <p:cNvCxnSpPr/>
            <p:nvPr/>
          </p:nvCxnSpPr>
          <p:spPr>
            <a:xfrm rot="10800000">
              <a:off x="4872197" y="2503795"/>
              <a:ext cx="0" cy="849005"/>
            </a:xfrm>
            <a:prstGeom prst="straightConnector1">
              <a:avLst/>
            </a:prstGeom>
            <a:noFill/>
            <a:ln w="28575" cap="flat" cmpd="sng">
              <a:solidFill>
                <a:schemeClr val="accent1"/>
              </a:solidFill>
              <a:prstDash val="solid"/>
              <a:miter lim="800000"/>
              <a:headEnd type="none" w="sm" len="sm"/>
              <a:tailEnd type="none" w="sm" len="sm"/>
            </a:ln>
          </p:spPr>
        </p:cxn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
          <p:cNvSpPr txBox="1">
            <a:spLocks noGrp="1"/>
          </p:cNvSpPr>
          <p:nvPr>
            <p:ph type="title"/>
          </p:nvPr>
        </p:nvSpPr>
        <p:spPr>
          <a:xfrm>
            <a:off x="838200" y="630048"/>
            <a:ext cx="10515600" cy="7458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800"/>
              <a:buFont typeface="Arial"/>
              <a:buNone/>
            </a:pPr>
            <a:r>
              <a:rPr lang="en-AU"/>
              <a:t>NGN Australia 2024: Report Card &amp; Membership Update</a:t>
            </a:r>
            <a:endParaRPr/>
          </a:p>
        </p:txBody>
      </p:sp>
      <p:sp>
        <p:nvSpPr>
          <p:cNvPr id="140" name="Google Shape;140;p3"/>
          <p:cNvSpPr txBox="1">
            <a:spLocks noGrp="1"/>
          </p:cNvSpPr>
          <p:nvPr>
            <p:ph type="body" idx="1"/>
          </p:nvPr>
        </p:nvSpPr>
        <p:spPr>
          <a:xfrm>
            <a:off x="838200" y="1375876"/>
            <a:ext cx="6022614" cy="51106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ts val="2200"/>
              <a:buNone/>
            </a:pPr>
            <a:r>
              <a:rPr lang="en-AU" sz="2000" dirty="0">
                <a:solidFill>
                  <a:schemeClr val="accent1"/>
                </a:solidFill>
              </a:rPr>
              <a:t>Strategic Report Card</a:t>
            </a:r>
            <a:endParaRPr dirty="0"/>
          </a:p>
          <a:p>
            <a:pPr marL="228600" lvl="0" indent="-228600" algn="l" rtl="0">
              <a:lnSpc>
                <a:spcPct val="90000"/>
              </a:lnSpc>
              <a:spcBef>
                <a:spcPts val="1000"/>
              </a:spcBef>
              <a:spcAft>
                <a:spcPts val="0"/>
              </a:spcAft>
              <a:buClr>
                <a:schemeClr val="accent3"/>
              </a:buClr>
              <a:buSzPts val="1760"/>
              <a:buFont typeface="Noto Sans Symbols"/>
              <a:buChar char="🗶"/>
            </a:pPr>
            <a:r>
              <a:rPr lang="en-AU" sz="1600" i="1" dirty="0"/>
              <a:t>Continual, steady membership growth</a:t>
            </a:r>
            <a:endParaRPr dirty="0"/>
          </a:p>
          <a:p>
            <a:pPr marL="685800" lvl="1" indent="-228600" algn="l" rtl="0">
              <a:lnSpc>
                <a:spcPct val="90000"/>
              </a:lnSpc>
              <a:spcBef>
                <a:spcPts val="500"/>
              </a:spcBef>
              <a:spcAft>
                <a:spcPts val="0"/>
              </a:spcAft>
              <a:buClr>
                <a:schemeClr val="accent3"/>
              </a:buClr>
              <a:buSzPts val="1540"/>
              <a:buChar char="−"/>
            </a:pPr>
            <a:r>
              <a:rPr lang="en-AU" sz="1400" dirty="0"/>
              <a:t>349 Registered NGN Members</a:t>
            </a:r>
            <a:endParaRPr dirty="0"/>
          </a:p>
          <a:p>
            <a:pPr marL="685800" lvl="1" indent="-228600" algn="l" rtl="0">
              <a:lnSpc>
                <a:spcPct val="90000"/>
              </a:lnSpc>
              <a:spcBef>
                <a:spcPts val="500"/>
              </a:spcBef>
              <a:spcAft>
                <a:spcPts val="0"/>
              </a:spcAft>
              <a:buClr>
                <a:schemeClr val="accent3"/>
              </a:buClr>
              <a:buSzPts val="1540"/>
              <a:buChar char="−"/>
            </a:pPr>
            <a:r>
              <a:rPr lang="en-AU" sz="1400" dirty="0"/>
              <a:t>14% increase on 2023 (</a:t>
            </a:r>
            <a:r>
              <a:rPr lang="en-AU" sz="1400" dirty="0">
                <a:solidFill>
                  <a:srgbClr val="F7A380"/>
                </a:solidFill>
              </a:rPr>
              <a:t>6% below target</a:t>
            </a:r>
            <a:r>
              <a:rPr lang="en-AU" sz="1400" dirty="0"/>
              <a:t>)</a:t>
            </a:r>
            <a:endParaRPr dirty="0"/>
          </a:p>
          <a:p>
            <a:pPr marL="685800" lvl="1" indent="-228600" algn="l" rtl="0">
              <a:lnSpc>
                <a:spcPct val="90000"/>
              </a:lnSpc>
              <a:spcBef>
                <a:spcPts val="500"/>
              </a:spcBef>
              <a:spcAft>
                <a:spcPts val="0"/>
              </a:spcAft>
              <a:buClr>
                <a:schemeClr val="accent3"/>
              </a:buClr>
              <a:buSzPts val="1540"/>
              <a:buChar char="−"/>
            </a:pPr>
            <a:r>
              <a:rPr lang="en-AU" sz="1400" dirty="0"/>
              <a:t>7% students, +12 members (</a:t>
            </a:r>
            <a:r>
              <a:rPr lang="en-AU" sz="1400" dirty="0">
                <a:solidFill>
                  <a:srgbClr val="F7A380"/>
                </a:solidFill>
              </a:rPr>
              <a:t>8% below target</a:t>
            </a:r>
            <a:r>
              <a:rPr lang="en-AU" sz="1400" dirty="0"/>
              <a:t>)</a:t>
            </a:r>
            <a:endParaRPr dirty="0"/>
          </a:p>
          <a:p>
            <a:pPr marL="228600" lvl="0" indent="-228600" algn="l" rtl="0">
              <a:lnSpc>
                <a:spcPct val="90000"/>
              </a:lnSpc>
              <a:spcBef>
                <a:spcPts val="800"/>
              </a:spcBef>
              <a:spcAft>
                <a:spcPts val="0"/>
              </a:spcAft>
              <a:buSzPts val="1680"/>
              <a:buFont typeface="Noto Sans Symbols"/>
              <a:buChar char="✔"/>
            </a:pPr>
            <a:r>
              <a:rPr lang="en-AU" sz="1600" i="1" dirty="0"/>
              <a:t>Prepare for the 2024 Paris Session</a:t>
            </a:r>
            <a:endParaRPr dirty="0"/>
          </a:p>
          <a:p>
            <a:pPr marL="685800" lvl="1" indent="-228600" algn="l" rtl="0">
              <a:lnSpc>
                <a:spcPct val="90000"/>
              </a:lnSpc>
              <a:spcBef>
                <a:spcPts val="500"/>
              </a:spcBef>
              <a:spcAft>
                <a:spcPts val="0"/>
              </a:spcAft>
              <a:buSzPts val="1400"/>
              <a:buChar char="−"/>
            </a:pPr>
            <a:r>
              <a:rPr lang="en-AU" sz="1400" dirty="0"/>
              <a:t>Two NGN AU presenters selected to present at the NGN Showcase</a:t>
            </a:r>
            <a:endParaRPr dirty="0"/>
          </a:p>
          <a:p>
            <a:pPr marL="685800" lvl="1" indent="-228600" algn="l" rtl="0">
              <a:lnSpc>
                <a:spcPct val="90000"/>
              </a:lnSpc>
              <a:spcBef>
                <a:spcPts val="500"/>
              </a:spcBef>
              <a:spcAft>
                <a:spcPts val="0"/>
              </a:spcAft>
              <a:buSzPts val="1400"/>
              <a:buChar char="−"/>
            </a:pPr>
            <a:r>
              <a:rPr lang="en-AU" sz="1400" dirty="0"/>
              <a:t>NGN Australia organised and hosted the NGN Forum</a:t>
            </a:r>
            <a:endParaRPr dirty="0"/>
          </a:p>
          <a:p>
            <a:pPr marL="228600" lvl="0" indent="-228600" algn="l" rtl="0">
              <a:lnSpc>
                <a:spcPct val="90000"/>
              </a:lnSpc>
              <a:spcBef>
                <a:spcPts val="800"/>
              </a:spcBef>
              <a:spcAft>
                <a:spcPts val="0"/>
              </a:spcAft>
              <a:buSzPts val="1680"/>
              <a:buFont typeface="Noto Sans Symbols"/>
              <a:buChar char="✔"/>
            </a:pPr>
            <a:r>
              <a:rPr lang="en-AU" sz="1600" i="1" dirty="0"/>
              <a:t>Continue to pursue ways to better engage and involve our broader NGN membership</a:t>
            </a:r>
            <a:endParaRPr dirty="0"/>
          </a:p>
          <a:p>
            <a:pPr marL="685800" lvl="1" indent="-228600" algn="l" rtl="0">
              <a:lnSpc>
                <a:spcPct val="90000"/>
              </a:lnSpc>
              <a:spcBef>
                <a:spcPts val="500"/>
              </a:spcBef>
              <a:spcAft>
                <a:spcPts val="0"/>
              </a:spcAft>
              <a:buSzPts val="1400"/>
              <a:buChar char="−"/>
            </a:pPr>
            <a:r>
              <a:rPr lang="en-AU" sz="1400" dirty="0"/>
              <a:t>NGN Mirror Panel Observer Program scoped </a:t>
            </a:r>
            <a:r>
              <a:rPr lang="en-AU" sz="1400" i="1" dirty="0"/>
              <a:t>(launching 2025)</a:t>
            </a:r>
            <a:endParaRPr dirty="0"/>
          </a:p>
          <a:p>
            <a:pPr marL="685800" lvl="1" indent="-228600" algn="l" rtl="0">
              <a:lnSpc>
                <a:spcPct val="90000"/>
              </a:lnSpc>
              <a:spcBef>
                <a:spcPts val="500"/>
              </a:spcBef>
              <a:spcAft>
                <a:spcPts val="0"/>
              </a:spcAft>
              <a:buSzPts val="1400"/>
              <a:buChar char="−"/>
            </a:pPr>
            <a:r>
              <a:rPr lang="en-AU" sz="1400" dirty="0"/>
              <a:t>Digital platform refresh scoped </a:t>
            </a:r>
            <a:r>
              <a:rPr lang="en-AU" sz="1400" i="1" dirty="0"/>
              <a:t>(launching 2025)</a:t>
            </a:r>
            <a:endParaRPr dirty="0"/>
          </a:p>
          <a:p>
            <a:pPr marL="228600" lvl="0" indent="-228600" algn="l" rtl="0">
              <a:lnSpc>
                <a:spcPct val="90000"/>
              </a:lnSpc>
              <a:spcBef>
                <a:spcPts val="1000"/>
              </a:spcBef>
              <a:spcAft>
                <a:spcPts val="0"/>
              </a:spcAft>
              <a:buSzPts val="1680"/>
              <a:buFont typeface="Noto Sans Symbols"/>
              <a:buChar char="✔"/>
            </a:pPr>
            <a:r>
              <a:rPr lang="en-AU" sz="1600" i="1" dirty="0"/>
              <a:t>Review and revise mentor program</a:t>
            </a:r>
            <a:endParaRPr dirty="0"/>
          </a:p>
          <a:p>
            <a:pPr marL="685800" lvl="1" indent="-228600" algn="l" rtl="0">
              <a:lnSpc>
                <a:spcPct val="90000"/>
              </a:lnSpc>
              <a:spcBef>
                <a:spcPts val="500"/>
              </a:spcBef>
              <a:spcAft>
                <a:spcPts val="0"/>
              </a:spcAft>
              <a:buSzPts val="1400"/>
              <a:buChar char="−"/>
            </a:pPr>
            <a:r>
              <a:rPr lang="en-AU" sz="1400" dirty="0"/>
              <a:t>NextGen Development Program recommendations prepared for CIGRE Australia board</a:t>
            </a:r>
            <a:endParaRPr dirty="0"/>
          </a:p>
          <a:p>
            <a:pPr marL="228600" lvl="0" indent="-228600" algn="l" rtl="0">
              <a:lnSpc>
                <a:spcPct val="90000"/>
              </a:lnSpc>
              <a:spcBef>
                <a:spcPts val="1000"/>
              </a:spcBef>
              <a:spcAft>
                <a:spcPts val="0"/>
              </a:spcAft>
              <a:buSzPts val="1680"/>
              <a:buFont typeface="Noto Sans Symbols"/>
              <a:buChar char="✔"/>
            </a:pPr>
            <a:r>
              <a:rPr lang="en-AU" sz="1600" i="1" dirty="0"/>
              <a:t>Continue facilitating technical webinars</a:t>
            </a:r>
            <a:endParaRPr dirty="0"/>
          </a:p>
          <a:p>
            <a:pPr marL="685800" lvl="1" indent="-228600" algn="l" rtl="0">
              <a:lnSpc>
                <a:spcPct val="90000"/>
              </a:lnSpc>
              <a:spcBef>
                <a:spcPts val="500"/>
              </a:spcBef>
              <a:spcAft>
                <a:spcPts val="0"/>
              </a:spcAft>
              <a:buSzPts val="1400"/>
              <a:buChar char="−"/>
            </a:pPr>
            <a:r>
              <a:rPr lang="en-AU" sz="1400" dirty="0"/>
              <a:t>6 webinars delivered</a:t>
            </a:r>
            <a:endParaRPr sz="1600" dirty="0"/>
          </a:p>
          <a:p>
            <a:pPr marL="685800" lvl="1" indent="-127000" algn="l" rtl="0">
              <a:lnSpc>
                <a:spcPct val="90000"/>
              </a:lnSpc>
              <a:spcBef>
                <a:spcPts val="500"/>
              </a:spcBef>
              <a:spcAft>
                <a:spcPts val="0"/>
              </a:spcAft>
              <a:buSzPts val="1600"/>
              <a:buFont typeface="Noto Sans Symbols"/>
              <a:buNone/>
            </a:pPr>
            <a:endParaRPr sz="1600" i="1" dirty="0"/>
          </a:p>
          <a:p>
            <a:pPr marL="228600" lvl="0" indent="-108585" algn="l" rtl="0">
              <a:lnSpc>
                <a:spcPct val="90000"/>
              </a:lnSpc>
              <a:spcBef>
                <a:spcPts val="1000"/>
              </a:spcBef>
              <a:spcAft>
                <a:spcPts val="0"/>
              </a:spcAft>
              <a:buClr>
                <a:schemeClr val="accent1"/>
              </a:buClr>
              <a:buSzPts val="1890"/>
              <a:buNone/>
            </a:pPr>
            <a:endParaRPr sz="1800" dirty="0"/>
          </a:p>
          <a:p>
            <a:pPr marL="228600" lvl="0" indent="-108585" algn="l" rtl="0">
              <a:lnSpc>
                <a:spcPct val="90000"/>
              </a:lnSpc>
              <a:spcBef>
                <a:spcPts val="1000"/>
              </a:spcBef>
              <a:spcAft>
                <a:spcPts val="0"/>
              </a:spcAft>
              <a:buClr>
                <a:schemeClr val="accent1"/>
              </a:buClr>
              <a:buSzPts val="1890"/>
              <a:buNone/>
            </a:pPr>
            <a:endParaRPr sz="1800" dirty="0"/>
          </a:p>
          <a:p>
            <a:pPr marL="685800" lvl="1" indent="-88900" algn="l" rtl="0">
              <a:lnSpc>
                <a:spcPct val="90000"/>
              </a:lnSpc>
              <a:spcBef>
                <a:spcPts val="500"/>
              </a:spcBef>
              <a:spcAft>
                <a:spcPts val="0"/>
              </a:spcAft>
              <a:buSzPts val="2200"/>
              <a:buNone/>
            </a:pPr>
            <a:endParaRPr dirty="0"/>
          </a:p>
        </p:txBody>
      </p:sp>
      <p:graphicFrame>
        <p:nvGraphicFramePr>
          <p:cNvPr id="141" name="Google Shape;141;p3"/>
          <p:cNvGraphicFramePr/>
          <p:nvPr/>
        </p:nvGraphicFramePr>
        <p:xfrm>
          <a:off x="6860813" y="1375876"/>
          <a:ext cx="4835887" cy="28401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2" name="Google Shape;142;p3"/>
          <p:cNvGraphicFramePr/>
          <p:nvPr/>
        </p:nvGraphicFramePr>
        <p:xfrm>
          <a:off x="7743825" y="4346890"/>
          <a:ext cx="3952875" cy="227046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
          <p:cNvSpPr/>
          <p:nvPr/>
        </p:nvSpPr>
        <p:spPr>
          <a:xfrm>
            <a:off x="838199" y="1219201"/>
            <a:ext cx="11039476" cy="2166452"/>
          </a:xfrm>
          <a:prstGeom prst="rect">
            <a:avLst/>
          </a:prstGeom>
          <a:gradFill>
            <a:gsLst>
              <a:gs pos="0">
                <a:srgbClr val="D7EFD8"/>
              </a:gs>
              <a:gs pos="50000">
                <a:srgbClr val="D7EFD8"/>
              </a:gs>
              <a:gs pos="100000">
                <a:srgbClr val="D7EFD8"/>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9" name="Google Shape;149;p4"/>
          <p:cNvSpPr/>
          <p:nvPr/>
        </p:nvSpPr>
        <p:spPr>
          <a:xfrm>
            <a:off x="838199" y="3472348"/>
            <a:ext cx="11039476" cy="3049102"/>
          </a:xfrm>
          <a:prstGeom prst="rect">
            <a:avLst/>
          </a:prstGeom>
          <a:gradFill>
            <a:gsLst>
              <a:gs pos="0">
                <a:srgbClr val="D7EFD8"/>
              </a:gs>
              <a:gs pos="50000">
                <a:srgbClr val="D7EFD8"/>
              </a:gs>
              <a:gs pos="100000">
                <a:srgbClr val="D7EFD8"/>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0" name="Google Shape;150;p4"/>
          <p:cNvSpPr txBox="1">
            <a:spLocks noGrp="1"/>
          </p:cNvSpPr>
          <p:nvPr>
            <p:ph type="body" idx="1"/>
          </p:nvPr>
        </p:nvSpPr>
        <p:spPr>
          <a:xfrm>
            <a:off x="838200" y="1281428"/>
            <a:ext cx="5227720" cy="223723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SzPct val="105000"/>
              <a:buNone/>
            </a:pPr>
            <a:r>
              <a:rPr lang="en-AU" b="1" dirty="0">
                <a:solidFill>
                  <a:schemeClr val="accent1"/>
                </a:solidFill>
              </a:rPr>
              <a:t>Online Events</a:t>
            </a:r>
            <a:endParaRPr dirty="0"/>
          </a:p>
          <a:p>
            <a:pPr marL="0" lvl="0" indent="0" algn="l" rtl="0">
              <a:lnSpc>
                <a:spcPct val="90000"/>
              </a:lnSpc>
              <a:spcBef>
                <a:spcPts val="600"/>
              </a:spcBef>
              <a:spcAft>
                <a:spcPts val="0"/>
              </a:spcAft>
              <a:buSzPct val="104999"/>
              <a:buNone/>
            </a:pPr>
            <a:r>
              <a:rPr lang="en-AU" sz="2100" dirty="0"/>
              <a:t>6 webinars hosted across various streams</a:t>
            </a:r>
            <a:endParaRPr dirty="0"/>
          </a:p>
          <a:p>
            <a:pPr marL="228600" lvl="0" indent="-228600" algn="l" rtl="0">
              <a:lnSpc>
                <a:spcPct val="90000"/>
              </a:lnSpc>
              <a:spcBef>
                <a:spcPts val="600"/>
              </a:spcBef>
              <a:spcAft>
                <a:spcPts val="0"/>
              </a:spcAft>
              <a:buSzPct val="105000"/>
              <a:buChar char="•"/>
            </a:pPr>
            <a:r>
              <a:rPr lang="en-AU" sz="1900" dirty="0"/>
              <a:t>Technical Essentials </a:t>
            </a:r>
            <a:endParaRPr dirty="0"/>
          </a:p>
          <a:p>
            <a:pPr marL="228600" lvl="0" indent="-228600" algn="l" rtl="0">
              <a:lnSpc>
                <a:spcPct val="90000"/>
              </a:lnSpc>
              <a:spcBef>
                <a:spcPts val="600"/>
              </a:spcBef>
              <a:spcAft>
                <a:spcPts val="0"/>
              </a:spcAft>
              <a:buSzPct val="105000"/>
              <a:buChar char="•"/>
            </a:pPr>
            <a:r>
              <a:rPr lang="en-AU" sz="1900" dirty="0"/>
              <a:t>Technical Deep Dives</a:t>
            </a:r>
            <a:endParaRPr dirty="0"/>
          </a:p>
          <a:p>
            <a:pPr marL="228600" lvl="0" indent="-228600" algn="l" rtl="0">
              <a:lnSpc>
                <a:spcPct val="90000"/>
              </a:lnSpc>
              <a:spcBef>
                <a:spcPts val="600"/>
              </a:spcBef>
              <a:spcAft>
                <a:spcPts val="0"/>
              </a:spcAft>
              <a:buSzPct val="105000"/>
              <a:buChar char="•"/>
            </a:pPr>
            <a:r>
              <a:rPr lang="en-AU" sz="1900" dirty="0"/>
              <a:t>NGN updates</a:t>
            </a:r>
            <a:endParaRPr dirty="0"/>
          </a:p>
          <a:p>
            <a:pPr marL="0" lvl="0" indent="0" algn="l" rtl="0">
              <a:lnSpc>
                <a:spcPct val="90000"/>
              </a:lnSpc>
              <a:spcBef>
                <a:spcPts val="1200"/>
              </a:spcBef>
              <a:spcAft>
                <a:spcPts val="0"/>
              </a:spcAft>
              <a:buSzPct val="105000"/>
              <a:buNone/>
            </a:pPr>
            <a:r>
              <a:rPr lang="en-AU" b="1" dirty="0">
                <a:solidFill>
                  <a:schemeClr val="accent1"/>
                </a:solidFill>
              </a:rPr>
              <a:t>Local Events</a:t>
            </a:r>
            <a:endParaRPr dirty="0"/>
          </a:p>
          <a:p>
            <a:pPr marL="228600" lvl="0" indent="-228600" algn="l" rtl="0">
              <a:lnSpc>
                <a:spcPct val="90000"/>
              </a:lnSpc>
              <a:spcBef>
                <a:spcPts val="600"/>
              </a:spcBef>
              <a:spcAft>
                <a:spcPts val="0"/>
              </a:spcAft>
              <a:buSzPct val="105000"/>
              <a:buChar char="•"/>
            </a:pPr>
            <a:r>
              <a:rPr lang="en-AU" sz="1900" dirty="0"/>
              <a:t>Melbourne &amp; Brisbane networking events</a:t>
            </a:r>
            <a:endParaRPr dirty="0"/>
          </a:p>
          <a:p>
            <a:pPr marL="228600" lvl="0" indent="-228600" algn="l" rtl="0">
              <a:lnSpc>
                <a:spcPct val="90000"/>
              </a:lnSpc>
              <a:spcBef>
                <a:spcPts val="600"/>
              </a:spcBef>
              <a:spcAft>
                <a:spcPts val="0"/>
              </a:spcAft>
              <a:buSzPct val="105000"/>
              <a:buChar char="•"/>
            </a:pPr>
            <a:r>
              <a:rPr lang="en-AU" sz="1900" dirty="0"/>
              <a:t>Wilson Transformers site tour</a:t>
            </a:r>
            <a:endParaRPr dirty="0"/>
          </a:p>
        </p:txBody>
      </p:sp>
      <p:sp>
        <p:nvSpPr>
          <p:cNvPr id="151" name="Google Shape;151;p4"/>
          <p:cNvSpPr txBox="1">
            <a:spLocks noGrp="1"/>
          </p:cNvSpPr>
          <p:nvPr>
            <p:ph type="title"/>
          </p:nvPr>
        </p:nvSpPr>
        <p:spPr>
          <a:xfrm>
            <a:off x="838200" y="630048"/>
            <a:ext cx="10515600" cy="7458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800"/>
              <a:buFont typeface="Arial"/>
              <a:buNone/>
            </a:pPr>
            <a:r>
              <a:rPr lang="en-AU"/>
              <a:t>NGN Australia Events 2024</a:t>
            </a:r>
            <a:endParaRPr/>
          </a:p>
        </p:txBody>
      </p:sp>
      <p:pic>
        <p:nvPicPr>
          <p:cNvPr id="152" name="Google Shape;152;p4" descr="A group of people standing together&#10;&#10;Description automatically generated"/>
          <p:cNvPicPr preferRelativeResize="0"/>
          <p:nvPr/>
        </p:nvPicPr>
        <p:blipFill rotWithShape="1">
          <a:blip r:embed="rId3">
            <a:alphaModFix/>
          </a:blip>
          <a:srcRect l="10204" r="9106"/>
          <a:stretch/>
        </p:blipFill>
        <p:spPr>
          <a:xfrm>
            <a:off x="6065920" y="1275348"/>
            <a:ext cx="2990277" cy="1801477"/>
          </a:xfrm>
          <a:prstGeom prst="rect">
            <a:avLst/>
          </a:prstGeom>
          <a:noFill/>
          <a:ln>
            <a:noFill/>
          </a:ln>
        </p:spPr>
      </p:pic>
      <p:pic>
        <p:nvPicPr>
          <p:cNvPr id="153" name="Google Shape;153;p4" descr="A group of people standing in front of a building&#10;&#10;Description automatically generated"/>
          <p:cNvPicPr preferRelativeResize="0"/>
          <p:nvPr/>
        </p:nvPicPr>
        <p:blipFill rotWithShape="1">
          <a:blip r:embed="rId4">
            <a:alphaModFix/>
          </a:blip>
          <a:srcRect l="1924" t="7777" b="3887"/>
          <a:stretch/>
        </p:blipFill>
        <p:spPr>
          <a:xfrm>
            <a:off x="9121052" y="1275348"/>
            <a:ext cx="2674356" cy="1806221"/>
          </a:xfrm>
          <a:prstGeom prst="rect">
            <a:avLst/>
          </a:prstGeom>
          <a:noFill/>
          <a:ln>
            <a:noFill/>
          </a:ln>
        </p:spPr>
      </p:pic>
      <p:sp>
        <p:nvSpPr>
          <p:cNvPr id="154" name="Google Shape;154;p4"/>
          <p:cNvSpPr txBox="1"/>
          <p:nvPr/>
        </p:nvSpPr>
        <p:spPr>
          <a:xfrm>
            <a:off x="838199" y="3555123"/>
            <a:ext cx="5227721" cy="119835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7E4F"/>
              </a:buClr>
              <a:buSzPts val="2100"/>
              <a:buFont typeface="Arial"/>
              <a:buNone/>
              <a:tabLst/>
              <a:defRPr/>
            </a:pPr>
            <a:r>
              <a:rPr kumimoji="0" lang="en-AU" sz="2000" b="1" i="0" u="none" strike="noStrike" kern="0" cap="none" spc="0" normalizeH="0" baseline="0" noProof="0" dirty="0">
                <a:ln>
                  <a:noFill/>
                </a:ln>
                <a:solidFill>
                  <a:srgbClr val="007E4F"/>
                </a:solidFill>
                <a:effectLst/>
                <a:uLnTx/>
                <a:uFillTx/>
                <a:latin typeface="Arial"/>
                <a:ea typeface="Arial"/>
                <a:cs typeface="Arial"/>
                <a:sym typeface="Arial"/>
              </a:rPr>
              <a:t>Spotlight on CIGRE Paris 2024 </a:t>
            </a:r>
            <a:endParaRPr kumimoji="0" sz="2000" b="0" i="0" u="none" strike="noStrike" kern="0" cap="none" spc="0" normalizeH="0" baseline="0" noProof="0" dirty="0">
              <a:ln>
                <a:noFill/>
              </a:ln>
              <a:solidFill>
                <a:srgbClr val="7F7F7F"/>
              </a:solidFill>
              <a:effectLst/>
              <a:uLnTx/>
              <a:uFillTx/>
              <a:latin typeface="Arial"/>
              <a:ea typeface="Arial"/>
              <a:cs typeface="Arial"/>
              <a:sym typeface="Arial"/>
            </a:endParaRPr>
          </a:p>
          <a:p>
            <a:pPr marL="228600" marR="0" lvl="0" indent="-228600" algn="l" defTabSz="914400" rtl="0" eaLnBrk="1" fontAlgn="auto" latinLnBrk="0" hangingPunct="1">
              <a:lnSpc>
                <a:spcPct val="90000"/>
              </a:lnSpc>
              <a:spcBef>
                <a:spcPts val="600"/>
              </a:spcBef>
              <a:spcAft>
                <a:spcPts val="0"/>
              </a:spcAft>
              <a:buClr>
                <a:srgbClr val="007E4F"/>
              </a:buClr>
              <a:buSzPts val="1680"/>
              <a:buFont typeface="Arial"/>
              <a:buChar char="•"/>
              <a:tabLst/>
              <a:defRPr/>
            </a:pPr>
            <a:r>
              <a:rPr kumimoji="0" lang="en-AU" sz="1600" b="0" i="0" u="none" strike="noStrike" kern="0" cap="none" spc="0" normalizeH="0" baseline="0" noProof="0" dirty="0">
                <a:ln>
                  <a:noFill/>
                </a:ln>
                <a:solidFill>
                  <a:srgbClr val="7F7F7F"/>
                </a:solidFill>
                <a:effectLst/>
                <a:uLnTx/>
                <a:uFillTx/>
                <a:latin typeface="Arial"/>
                <a:ea typeface="Arial"/>
                <a:cs typeface="Arial"/>
                <a:sym typeface="Arial"/>
              </a:rPr>
              <a:t>The 2024 NGN Forum was hosted by NGN Australia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600"/>
              </a:spcBef>
              <a:spcAft>
                <a:spcPts val="0"/>
              </a:spcAft>
              <a:buClr>
                <a:srgbClr val="007E4F"/>
              </a:buClr>
              <a:buSzPts val="1680"/>
              <a:buFont typeface="Arial"/>
              <a:buChar char="•"/>
              <a:tabLst/>
              <a:defRPr/>
            </a:pPr>
            <a:r>
              <a:rPr kumimoji="0" lang="en-AU" sz="1600" b="0" i="0" u="none" strike="noStrike" kern="0" cap="none" spc="0" normalizeH="0" baseline="0" noProof="0" dirty="0">
                <a:ln>
                  <a:noFill/>
                </a:ln>
                <a:solidFill>
                  <a:srgbClr val="7F7F7F"/>
                </a:solidFill>
                <a:effectLst/>
                <a:uLnTx/>
                <a:uFillTx/>
                <a:latin typeface="Arial"/>
                <a:ea typeface="Arial"/>
                <a:cs typeface="Arial"/>
                <a:sym typeface="Arial"/>
              </a:rPr>
              <a:t>6 NGN AU members presented in various forums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600"/>
              </a:spcBef>
              <a:spcAft>
                <a:spcPts val="0"/>
              </a:spcAft>
              <a:buClr>
                <a:srgbClr val="007E4F"/>
              </a:buClr>
              <a:buSzPts val="1680"/>
              <a:buFont typeface="Arial"/>
              <a:buChar char="•"/>
              <a:tabLst/>
              <a:defRPr/>
            </a:pPr>
            <a:r>
              <a:rPr kumimoji="0" lang="en-AU" sz="1600" b="0" i="0" u="none" strike="noStrike" kern="0" cap="none" spc="0" normalizeH="0" baseline="0" noProof="0" dirty="0">
                <a:ln>
                  <a:noFill/>
                </a:ln>
                <a:solidFill>
                  <a:srgbClr val="7F7F7F"/>
                </a:solidFill>
                <a:effectLst/>
                <a:uLnTx/>
                <a:uFillTx/>
                <a:latin typeface="Arial"/>
                <a:ea typeface="Arial"/>
                <a:cs typeface="Arial"/>
                <a:sym typeface="Arial"/>
              </a:rPr>
              <a:t>Excellent engagement with other NGN chapters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121920" algn="l" defTabSz="914400" rtl="0" eaLnBrk="1" fontAlgn="auto" latinLnBrk="0" hangingPunct="1">
              <a:lnSpc>
                <a:spcPct val="90000"/>
              </a:lnSpc>
              <a:spcBef>
                <a:spcPts val="1000"/>
              </a:spcBef>
              <a:spcAft>
                <a:spcPts val="0"/>
              </a:spcAft>
              <a:buClr>
                <a:srgbClr val="007E4F"/>
              </a:buClr>
              <a:buSzPts val="1680"/>
              <a:buFont typeface="Arial"/>
              <a:buNone/>
              <a:tabLst/>
              <a:defRPr/>
            </a:pPr>
            <a:endParaRPr kumimoji="0" sz="1600" b="0" i="0" u="none" strike="noStrike" kern="0" cap="none" spc="0" normalizeH="0" baseline="0" noProof="0" dirty="0">
              <a:ln>
                <a:noFill/>
              </a:ln>
              <a:solidFill>
                <a:srgbClr val="7F7F7F"/>
              </a:solidFill>
              <a:effectLst/>
              <a:uLnTx/>
              <a:uFillTx/>
              <a:latin typeface="Arial"/>
              <a:ea typeface="Arial"/>
              <a:cs typeface="Arial"/>
              <a:sym typeface="Arial"/>
            </a:endParaRPr>
          </a:p>
          <a:p>
            <a:pPr marL="228600" marR="0" lvl="0" indent="-121920" algn="l" defTabSz="914400" rtl="0" eaLnBrk="1" fontAlgn="auto" latinLnBrk="0" hangingPunct="1">
              <a:lnSpc>
                <a:spcPct val="90000"/>
              </a:lnSpc>
              <a:spcBef>
                <a:spcPts val="1000"/>
              </a:spcBef>
              <a:spcAft>
                <a:spcPts val="0"/>
              </a:spcAft>
              <a:buClr>
                <a:srgbClr val="007E4F"/>
              </a:buClr>
              <a:buSzPts val="1680"/>
              <a:buFont typeface="Arial"/>
              <a:buNone/>
              <a:tabLst/>
              <a:defRPr/>
            </a:pPr>
            <a:endParaRPr kumimoji="0" sz="1600" b="0" i="0" u="none" strike="noStrike" kern="0" cap="none" spc="0" normalizeH="0" baseline="0" noProof="0" dirty="0">
              <a:ln>
                <a:noFill/>
              </a:ln>
              <a:solidFill>
                <a:srgbClr val="7F7F7F"/>
              </a:solidFill>
              <a:effectLst/>
              <a:uLnTx/>
              <a:uFillTx/>
              <a:latin typeface="Arial"/>
              <a:ea typeface="Arial"/>
              <a:cs typeface="Arial"/>
              <a:sym typeface="Arial"/>
            </a:endParaRPr>
          </a:p>
        </p:txBody>
      </p:sp>
      <p:pic>
        <p:nvPicPr>
          <p:cNvPr id="155" name="Google Shape;155;p4" descr="A person standing in front of a screen&#10;&#10;Description automatically generated"/>
          <p:cNvPicPr preferRelativeResize="0"/>
          <p:nvPr/>
        </p:nvPicPr>
        <p:blipFill rotWithShape="1">
          <a:blip r:embed="rId5">
            <a:alphaModFix/>
          </a:blip>
          <a:srcRect t="7010" b="16320"/>
          <a:stretch/>
        </p:blipFill>
        <p:spPr>
          <a:xfrm>
            <a:off x="9121052" y="3553612"/>
            <a:ext cx="2674356" cy="1537803"/>
          </a:xfrm>
          <a:prstGeom prst="rect">
            <a:avLst/>
          </a:prstGeom>
          <a:noFill/>
          <a:ln>
            <a:noFill/>
          </a:ln>
        </p:spPr>
      </p:pic>
      <p:pic>
        <p:nvPicPr>
          <p:cNvPr id="156" name="Google Shape;156;p4" descr="A person standing at a podium giving a presentation&#10;&#10;Description automatically generated"/>
          <p:cNvPicPr preferRelativeResize="0"/>
          <p:nvPr/>
        </p:nvPicPr>
        <p:blipFill rotWithShape="1">
          <a:blip r:embed="rId6">
            <a:alphaModFix/>
          </a:blip>
          <a:srcRect t="4657" b="13639"/>
          <a:stretch/>
        </p:blipFill>
        <p:spPr>
          <a:xfrm>
            <a:off x="9653812" y="5168416"/>
            <a:ext cx="2141596" cy="1307783"/>
          </a:xfrm>
          <a:prstGeom prst="rect">
            <a:avLst/>
          </a:prstGeom>
          <a:noFill/>
          <a:ln>
            <a:noFill/>
          </a:ln>
        </p:spPr>
      </p:pic>
      <p:pic>
        <p:nvPicPr>
          <p:cNvPr id="157" name="Google Shape;157;p4" descr="A person standing in front of a podium with a group of people sitting on tables&#10;&#10;Description automatically generated"/>
          <p:cNvPicPr preferRelativeResize="0"/>
          <p:nvPr/>
        </p:nvPicPr>
        <p:blipFill rotWithShape="1">
          <a:blip r:embed="rId7">
            <a:alphaModFix/>
          </a:blip>
          <a:srcRect t="6329" b="16531"/>
          <a:stretch/>
        </p:blipFill>
        <p:spPr>
          <a:xfrm>
            <a:off x="6057215" y="3553613"/>
            <a:ext cx="2990277" cy="1537802"/>
          </a:xfrm>
          <a:prstGeom prst="rect">
            <a:avLst/>
          </a:prstGeom>
          <a:noFill/>
          <a:ln>
            <a:noFill/>
          </a:ln>
        </p:spPr>
      </p:pic>
      <p:pic>
        <p:nvPicPr>
          <p:cNvPr id="158" name="Google Shape;158;p4" descr="A group of people in front of a large screen&#10;&#10;Description automatically generated"/>
          <p:cNvPicPr preferRelativeResize="0"/>
          <p:nvPr/>
        </p:nvPicPr>
        <p:blipFill rotWithShape="1">
          <a:blip r:embed="rId8">
            <a:alphaModFix/>
          </a:blip>
          <a:srcRect t="25524" r="5984" b="2149"/>
          <a:stretch/>
        </p:blipFill>
        <p:spPr>
          <a:xfrm>
            <a:off x="6958424" y="5168416"/>
            <a:ext cx="2266631" cy="1307783"/>
          </a:xfrm>
          <a:prstGeom prst="rect">
            <a:avLst/>
          </a:prstGeom>
          <a:noFill/>
          <a:ln>
            <a:noFill/>
          </a:ln>
        </p:spPr>
      </p:pic>
      <p:pic>
        <p:nvPicPr>
          <p:cNvPr id="159" name="Google Shape;159;p4" descr="A person standing at a podium in front of a large screen&#10;&#10;Description automatically generated"/>
          <p:cNvPicPr preferRelativeResize="0"/>
          <p:nvPr/>
        </p:nvPicPr>
        <p:blipFill rotWithShape="1">
          <a:blip r:embed="rId9">
            <a:alphaModFix/>
          </a:blip>
          <a:srcRect t="15832" r="2981" b="17503"/>
          <a:stretch/>
        </p:blipFill>
        <p:spPr>
          <a:xfrm>
            <a:off x="3991960" y="5168416"/>
            <a:ext cx="2537708" cy="1307783"/>
          </a:xfrm>
          <a:prstGeom prst="rect">
            <a:avLst/>
          </a:prstGeom>
          <a:noFill/>
          <a:ln>
            <a:noFill/>
          </a:ln>
        </p:spPr>
      </p:pic>
      <p:pic>
        <p:nvPicPr>
          <p:cNvPr id="160" name="Google Shape;160;p4" descr="A group of people sitting at a podium&#10;&#10;Description automatically generated"/>
          <p:cNvPicPr preferRelativeResize="0"/>
          <p:nvPr/>
        </p:nvPicPr>
        <p:blipFill rotWithShape="1">
          <a:blip r:embed="rId10">
            <a:alphaModFix/>
          </a:blip>
          <a:srcRect t="17639" r="1647" b="15697"/>
          <a:stretch/>
        </p:blipFill>
        <p:spPr>
          <a:xfrm>
            <a:off x="990600" y="5168416"/>
            <a:ext cx="2572604" cy="130778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5"/>
          <p:cNvSpPr txBox="1">
            <a:spLocks noGrp="1"/>
          </p:cNvSpPr>
          <p:nvPr>
            <p:ph type="title"/>
          </p:nvPr>
        </p:nvSpPr>
        <p:spPr>
          <a:xfrm>
            <a:off x="838200" y="630048"/>
            <a:ext cx="10515600" cy="7458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800"/>
              <a:buFont typeface="Arial"/>
              <a:buNone/>
            </a:pPr>
            <a:r>
              <a:rPr lang="en-AU"/>
              <a:t>Looking ahead to 2025</a:t>
            </a:r>
            <a:endParaRPr/>
          </a:p>
        </p:txBody>
      </p:sp>
      <p:sp>
        <p:nvSpPr>
          <p:cNvPr id="167" name="Google Shape;167;p5"/>
          <p:cNvSpPr txBox="1">
            <a:spLocks noGrp="1"/>
          </p:cNvSpPr>
          <p:nvPr>
            <p:ph type="body" idx="1"/>
          </p:nvPr>
        </p:nvSpPr>
        <p:spPr>
          <a:xfrm>
            <a:off x="838200" y="1280625"/>
            <a:ext cx="11001375" cy="52630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310"/>
              <a:buChar char="•"/>
            </a:pPr>
            <a:r>
              <a:rPr lang="en-AU" dirty="0"/>
              <a:t>Continual, steady membership growth </a:t>
            </a:r>
            <a:r>
              <a:rPr lang="en-AU" sz="1600" dirty="0"/>
              <a:t>– </a:t>
            </a:r>
            <a:r>
              <a:rPr lang="en-AU" sz="1600" dirty="0">
                <a:solidFill>
                  <a:schemeClr val="accent2"/>
                </a:solidFill>
              </a:rPr>
              <a:t>Target 20%, Stretch 30%</a:t>
            </a:r>
            <a:endParaRPr dirty="0"/>
          </a:p>
          <a:p>
            <a:pPr marL="685800" lvl="1" indent="-228600" algn="l" rtl="0">
              <a:lnSpc>
                <a:spcPct val="90000"/>
              </a:lnSpc>
              <a:spcBef>
                <a:spcPts val="0"/>
              </a:spcBef>
              <a:spcAft>
                <a:spcPts val="0"/>
              </a:spcAft>
              <a:buSzPts val="1800"/>
              <a:buChar char="−"/>
            </a:pPr>
            <a:r>
              <a:rPr lang="en-AU" sz="1800" dirty="0"/>
              <a:t>Ramp up student member growth </a:t>
            </a:r>
            <a:r>
              <a:rPr lang="en-AU" sz="1600" dirty="0"/>
              <a:t>– </a:t>
            </a:r>
            <a:r>
              <a:rPr lang="en-AU" sz="1600" dirty="0">
                <a:solidFill>
                  <a:schemeClr val="accent2"/>
                </a:solidFill>
              </a:rPr>
              <a:t>Target +40 students, Stretch +60 students</a:t>
            </a:r>
            <a:endParaRPr sz="1800" dirty="0">
              <a:solidFill>
                <a:schemeClr val="accent2"/>
              </a:solidFill>
            </a:endParaRPr>
          </a:p>
          <a:p>
            <a:pPr marL="228600" lvl="0" indent="-228600" algn="l" rtl="0">
              <a:lnSpc>
                <a:spcPct val="90000"/>
              </a:lnSpc>
              <a:spcBef>
                <a:spcPts val="800"/>
              </a:spcBef>
              <a:spcAft>
                <a:spcPts val="0"/>
              </a:spcAft>
              <a:buSzPts val="2310"/>
              <a:buChar char="•"/>
            </a:pPr>
            <a:r>
              <a:rPr lang="en-AU" dirty="0"/>
              <a:t>Launch Mirror Panel Observer Program</a:t>
            </a:r>
            <a:endParaRPr sz="1800" dirty="0"/>
          </a:p>
          <a:p>
            <a:pPr marL="228600" lvl="0" indent="-228600" algn="l" rtl="0">
              <a:lnSpc>
                <a:spcPct val="90000"/>
              </a:lnSpc>
              <a:spcBef>
                <a:spcPts val="800"/>
              </a:spcBef>
              <a:spcAft>
                <a:spcPts val="0"/>
              </a:spcAft>
              <a:buSzPts val="2310"/>
              <a:buChar char="•"/>
            </a:pPr>
            <a:r>
              <a:rPr lang="en-AU" dirty="0"/>
              <a:t>Launch NextGen Professional Development Program(s)</a:t>
            </a:r>
            <a:endParaRPr dirty="0"/>
          </a:p>
          <a:p>
            <a:pPr marL="228600" lvl="0" indent="-228600" algn="l" rtl="0">
              <a:lnSpc>
                <a:spcPct val="90000"/>
              </a:lnSpc>
              <a:spcBef>
                <a:spcPts val="800"/>
              </a:spcBef>
              <a:spcAft>
                <a:spcPts val="0"/>
              </a:spcAft>
              <a:buSzPts val="2310"/>
              <a:buChar char="•"/>
            </a:pPr>
            <a:r>
              <a:rPr lang="en-AU" dirty="0"/>
              <a:t>Continue to facilitating technical webinars </a:t>
            </a:r>
            <a:r>
              <a:rPr lang="en-AU" sz="1600" dirty="0"/>
              <a:t>– </a:t>
            </a:r>
            <a:r>
              <a:rPr lang="en-AU" sz="1600" dirty="0">
                <a:solidFill>
                  <a:schemeClr val="accent2"/>
                </a:solidFill>
              </a:rPr>
              <a:t>Target 8, Stretch 10</a:t>
            </a:r>
            <a:endParaRPr dirty="0"/>
          </a:p>
          <a:p>
            <a:pPr marL="228600" lvl="0" indent="-228600" algn="l" rtl="0">
              <a:lnSpc>
                <a:spcPct val="90000"/>
              </a:lnSpc>
              <a:spcBef>
                <a:spcPts val="800"/>
              </a:spcBef>
              <a:spcAft>
                <a:spcPts val="0"/>
              </a:spcAft>
              <a:buSzPts val="2310"/>
              <a:buChar char="•"/>
            </a:pPr>
            <a:r>
              <a:rPr lang="en-AU" dirty="0"/>
              <a:t>Continue to organise networking events for NGN members </a:t>
            </a:r>
            <a:r>
              <a:rPr lang="en-AU" sz="1600" dirty="0"/>
              <a:t>– </a:t>
            </a:r>
            <a:r>
              <a:rPr lang="en-AU" sz="1600" dirty="0">
                <a:solidFill>
                  <a:schemeClr val="accent2"/>
                </a:solidFill>
              </a:rPr>
              <a:t>Target 4, Stretch 6</a:t>
            </a:r>
            <a:endParaRPr dirty="0"/>
          </a:p>
          <a:p>
            <a:pPr marL="228600" lvl="0" indent="-228600" algn="l" rtl="0">
              <a:lnSpc>
                <a:spcPct val="90000"/>
              </a:lnSpc>
              <a:spcBef>
                <a:spcPts val="800"/>
              </a:spcBef>
              <a:spcAft>
                <a:spcPts val="0"/>
              </a:spcAft>
              <a:buSzPts val="2310"/>
              <a:buChar char="•"/>
            </a:pPr>
            <a:r>
              <a:rPr lang="en-AU" dirty="0"/>
              <a:t>Increase engagement and activity with international NGN chapters </a:t>
            </a:r>
            <a:endParaRPr dirty="0"/>
          </a:p>
          <a:p>
            <a:pPr marL="228600" lvl="0" indent="-228600" algn="l" rtl="0">
              <a:lnSpc>
                <a:spcPct val="90000"/>
              </a:lnSpc>
              <a:spcBef>
                <a:spcPts val="800"/>
              </a:spcBef>
              <a:spcAft>
                <a:spcPts val="0"/>
              </a:spcAft>
              <a:buSzPts val="2310"/>
              <a:buChar char="•"/>
            </a:pPr>
            <a:r>
              <a:rPr lang="en-AU" dirty="0"/>
              <a:t>Refresh the NGN Digital Platforms</a:t>
            </a:r>
            <a:endParaRPr dirty="0"/>
          </a:p>
          <a:p>
            <a:pPr marL="685800" lvl="1" indent="-228600" algn="l" rtl="0">
              <a:lnSpc>
                <a:spcPct val="90000"/>
              </a:lnSpc>
              <a:spcBef>
                <a:spcPts val="800"/>
              </a:spcBef>
              <a:spcAft>
                <a:spcPts val="0"/>
              </a:spcAft>
              <a:buSzPts val="1600"/>
              <a:buChar char="−"/>
            </a:pPr>
            <a:r>
              <a:rPr lang="en-AU" sz="1600" dirty="0"/>
              <a:t>Refresh NGN website content and integrate with CIGRE Australia site</a:t>
            </a:r>
            <a:endParaRPr dirty="0"/>
          </a:p>
          <a:p>
            <a:pPr marL="685800" lvl="1" indent="-228600" algn="l" rtl="0">
              <a:lnSpc>
                <a:spcPct val="90000"/>
              </a:lnSpc>
              <a:spcBef>
                <a:spcPts val="800"/>
              </a:spcBef>
              <a:spcAft>
                <a:spcPts val="0"/>
              </a:spcAft>
              <a:buSzPts val="1600"/>
              <a:buChar char="−"/>
            </a:pPr>
            <a:r>
              <a:rPr lang="en-AU" sz="1600" dirty="0"/>
              <a:t>Develop and launch a new members only online portal</a:t>
            </a:r>
            <a:endParaRPr dirty="0"/>
          </a:p>
          <a:p>
            <a:pPr marL="685800" lvl="1" indent="-228600" algn="l" rtl="0">
              <a:lnSpc>
                <a:spcPct val="90000"/>
              </a:lnSpc>
              <a:spcBef>
                <a:spcPts val="800"/>
              </a:spcBef>
              <a:spcAft>
                <a:spcPts val="0"/>
              </a:spcAft>
              <a:buSzPts val="1600"/>
              <a:buChar char="−"/>
            </a:pPr>
            <a:r>
              <a:rPr lang="en-AU" sz="1600" dirty="0"/>
              <a:t>Refresh the NGN KMS space</a:t>
            </a:r>
            <a:endParaRPr dirty="0"/>
          </a:p>
          <a:p>
            <a:pPr marL="685800" lvl="1" indent="-228600" algn="l" rtl="0">
              <a:lnSpc>
                <a:spcPct val="90000"/>
              </a:lnSpc>
              <a:spcBef>
                <a:spcPts val="800"/>
              </a:spcBef>
              <a:spcAft>
                <a:spcPts val="0"/>
              </a:spcAft>
              <a:buSzPts val="1600"/>
              <a:buChar char="−"/>
            </a:pPr>
            <a:r>
              <a:rPr lang="en-AU" sz="1600" dirty="0"/>
              <a:t>Launch an NGN AU LinkedIn </a:t>
            </a:r>
            <a:endParaRPr dirty="0"/>
          </a:p>
          <a:p>
            <a:pPr marL="228600" lvl="0" indent="-228600" algn="l" rtl="0">
              <a:lnSpc>
                <a:spcPct val="90000"/>
              </a:lnSpc>
              <a:spcBef>
                <a:spcPts val="800"/>
              </a:spcBef>
              <a:spcAft>
                <a:spcPts val="0"/>
              </a:spcAft>
              <a:buSzPts val="2310"/>
              <a:buChar char="•"/>
            </a:pPr>
            <a:r>
              <a:rPr lang="en-AU" dirty="0"/>
              <a:t>Review and update NGN membership registration – remove KMS barrier</a:t>
            </a:r>
            <a:endParaRPr dirty="0"/>
          </a:p>
          <a:p>
            <a:pPr marL="228600" lvl="0" indent="-228600" algn="l" rtl="0">
              <a:lnSpc>
                <a:spcPct val="90000"/>
              </a:lnSpc>
              <a:spcBef>
                <a:spcPts val="800"/>
              </a:spcBef>
              <a:spcAft>
                <a:spcPts val="0"/>
              </a:spcAft>
              <a:buSzPts val="2310"/>
              <a:buChar char="•"/>
            </a:pPr>
            <a:r>
              <a:rPr lang="en-AU" dirty="0"/>
              <a:t>Review and update the NGN Australia Charter</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6"/>
          <p:cNvSpPr txBox="1">
            <a:spLocks noGrp="1"/>
          </p:cNvSpPr>
          <p:nvPr>
            <p:ph type="ctrTitle"/>
          </p:nvPr>
        </p:nvSpPr>
        <p:spPr>
          <a:xfrm>
            <a:off x="1524000" y="1942832"/>
            <a:ext cx="9144000" cy="85222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600"/>
              <a:buFont typeface="Arial"/>
              <a:buNone/>
            </a:pPr>
            <a:r>
              <a:rPr lang="en-AU"/>
              <a:t>Thank you</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F1E8-9841-4F10-99E5-71001F38D6AE}"/>
              </a:ext>
            </a:extLst>
          </p:cNvPr>
          <p:cNvSpPr>
            <a:spLocks noGrp="1"/>
          </p:cNvSpPr>
          <p:nvPr>
            <p:ph type="title"/>
          </p:nvPr>
        </p:nvSpPr>
        <p:spPr/>
        <p:txBody>
          <a:bodyPr/>
          <a:lstStyle/>
          <a:p>
            <a:r>
              <a:rPr lang="en-AU" dirty="0"/>
              <a:t>2024-2027 Strategic Plan</a:t>
            </a:r>
          </a:p>
        </p:txBody>
      </p:sp>
      <p:sp>
        <p:nvSpPr>
          <p:cNvPr id="3" name="Content Placeholder 2">
            <a:extLst>
              <a:ext uri="{FF2B5EF4-FFF2-40B4-BE49-F238E27FC236}">
                <a16:creationId xmlns:a16="http://schemas.microsoft.com/office/drawing/2014/main" id="{C047266C-272D-6788-97DD-ADACEF4E42C4}"/>
              </a:ext>
            </a:extLst>
          </p:cNvPr>
          <p:cNvSpPr>
            <a:spLocks noGrp="1"/>
          </p:cNvSpPr>
          <p:nvPr>
            <p:ph idx="1"/>
          </p:nvPr>
        </p:nvSpPr>
        <p:spPr>
          <a:xfrm>
            <a:off x="721760" y="2464176"/>
            <a:ext cx="10082051" cy="4579671"/>
          </a:xfrm>
        </p:spPr>
        <p:txBody>
          <a:bodyPr>
            <a:normAutofit/>
          </a:bodyPr>
          <a:lstStyle/>
          <a:p>
            <a:r>
              <a:rPr lang="en-AU" dirty="0"/>
              <a:t>Three strategic focus areas:</a:t>
            </a:r>
          </a:p>
          <a:p>
            <a:pPr lvl="1"/>
            <a:r>
              <a:rPr lang="en-AU" b="0" dirty="0"/>
              <a:t>Grow our membership</a:t>
            </a:r>
          </a:p>
          <a:p>
            <a:pPr lvl="1"/>
            <a:r>
              <a:rPr lang="en-AU" b="0" dirty="0"/>
              <a:t>Advance the energy transition</a:t>
            </a:r>
          </a:p>
          <a:p>
            <a:pPr lvl="1"/>
            <a:r>
              <a:rPr lang="en-AU" b="0" dirty="0"/>
              <a:t>Attract and develop the workforce of the future</a:t>
            </a:r>
          </a:p>
          <a:p>
            <a:r>
              <a:rPr lang="en-AU" dirty="0"/>
              <a:t>The Strategic Plan is supported by a Business Plan which will be updated prior to the start of each financial year, and which provides details on specific initiatives in the following 12 months.</a:t>
            </a:r>
          </a:p>
          <a:p>
            <a:r>
              <a:rPr lang="en-AU" b="0" dirty="0"/>
              <a:t>Our Values were also updated in a consultative pro</a:t>
            </a:r>
            <a:r>
              <a:rPr lang="en-AU" dirty="0"/>
              <a:t>cess - with work to follow over the next 12 months to better define their application through aligned behaviours </a:t>
            </a:r>
            <a:endParaRPr lang="en-AU" b="0" dirty="0"/>
          </a:p>
          <a:p>
            <a:endParaRPr lang="en-AU" dirty="0"/>
          </a:p>
          <a:p>
            <a:endParaRPr lang="en-AU" dirty="0"/>
          </a:p>
        </p:txBody>
      </p:sp>
      <p:pic>
        <p:nvPicPr>
          <p:cNvPr id="5" name="Picture 4">
            <a:extLst>
              <a:ext uri="{FF2B5EF4-FFF2-40B4-BE49-F238E27FC236}">
                <a16:creationId xmlns:a16="http://schemas.microsoft.com/office/drawing/2014/main" id="{CF603543-5AA4-2724-69D2-89B2777581B7}"/>
              </a:ext>
            </a:extLst>
          </p:cNvPr>
          <p:cNvPicPr>
            <a:picLocks noChangeAspect="1"/>
          </p:cNvPicPr>
          <p:nvPr/>
        </p:nvPicPr>
        <p:blipFill>
          <a:blip r:embed="rId3"/>
          <a:stretch>
            <a:fillRect/>
          </a:stretch>
        </p:blipFill>
        <p:spPr>
          <a:xfrm>
            <a:off x="1209755" y="6037452"/>
            <a:ext cx="8982075" cy="381000"/>
          </a:xfrm>
          <a:prstGeom prst="rect">
            <a:avLst/>
          </a:prstGeom>
        </p:spPr>
      </p:pic>
      <p:pic>
        <p:nvPicPr>
          <p:cNvPr id="7" name="Picture 6" descr="A screenshot of a website&#10;&#10;Description automatically generated">
            <a:extLst>
              <a:ext uri="{FF2B5EF4-FFF2-40B4-BE49-F238E27FC236}">
                <a16:creationId xmlns:a16="http://schemas.microsoft.com/office/drawing/2014/main" id="{75049657-BE74-4FE7-B9C5-3A24704675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152" y="1434366"/>
            <a:ext cx="3474630" cy="2463458"/>
          </a:xfrm>
          <a:prstGeom prst="rect">
            <a:avLst/>
          </a:prstGeom>
        </p:spPr>
      </p:pic>
      <p:sp>
        <p:nvSpPr>
          <p:cNvPr id="9" name="TextBox 8">
            <a:extLst>
              <a:ext uri="{FF2B5EF4-FFF2-40B4-BE49-F238E27FC236}">
                <a16:creationId xmlns:a16="http://schemas.microsoft.com/office/drawing/2014/main" id="{B1977D13-C935-17E2-B345-279C33F11694}"/>
              </a:ext>
            </a:extLst>
          </p:cNvPr>
          <p:cNvSpPr txBox="1"/>
          <p:nvPr/>
        </p:nvSpPr>
        <p:spPr>
          <a:xfrm>
            <a:off x="721760" y="1317356"/>
            <a:ext cx="6926654" cy="1107996"/>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AU" sz="2200" dirty="0">
                <a:solidFill>
                  <a:schemeClr val="tx2"/>
                </a:solidFill>
                <a:latin typeface="Arial" panose="020B0604020202020204" pitchFamily="34" charset="0"/>
                <a:cs typeface="Arial" panose="020B0604020202020204" pitchFamily="34" charset="0"/>
              </a:rPr>
              <a:t>Our new three-year Strategic Plan was released in July 2024, aligning to the first three years of the CIGRE 2030 Plan</a:t>
            </a:r>
          </a:p>
        </p:txBody>
      </p:sp>
    </p:spTree>
    <p:extLst>
      <p:ext uri="{BB962C8B-B14F-4D97-AF65-F5344CB8AC3E}">
        <p14:creationId xmlns:p14="http://schemas.microsoft.com/office/powerpoint/2010/main" val="3529596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21C24-00EF-25B5-394F-36DCB2D91075}"/>
              </a:ext>
            </a:extLst>
          </p:cNvPr>
          <p:cNvSpPr>
            <a:spLocks noGrp="1"/>
          </p:cNvSpPr>
          <p:nvPr>
            <p:ph type="title"/>
          </p:nvPr>
        </p:nvSpPr>
        <p:spPr/>
        <p:txBody>
          <a:bodyPr/>
          <a:lstStyle/>
          <a:p>
            <a:r>
              <a:rPr lang="en-AU" dirty="0"/>
              <a:t>People</a:t>
            </a:r>
          </a:p>
        </p:txBody>
      </p:sp>
      <p:sp>
        <p:nvSpPr>
          <p:cNvPr id="3" name="Content Placeholder 2">
            <a:extLst>
              <a:ext uri="{FF2B5EF4-FFF2-40B4-BE49-F238E27FC236}">
                <a16:creationId xmlns:a16="http://schemas.microsoft.com/office/drawing/2014/main" id="{318530E5-5F32-E96F-7F83-3465333ACAAF}"/>
              </a:ext>
            </a:extLst>
          </p:cNvPr>
          <p:cNvSpPr>
            <a:spLocks noGrp="1"/>
          </p:cNvSpPr>
          <p:nvPr>
            <p:ph idx="1"/>
          </p:nvPr>
        </p:nvSpPr>
        <p:spPr/>
        <p:txBody>
          <a:bodyPr>
            <a:normAutofit lnSpcReduction="10000"/>
          </a:bodyPr>
          <a:lstStyle/>
          <a:p>
            <a:pPr marL="457200" indent="-457200">
              <a:buFont typeface="+mj-lt"/>
              <a:buAutoNum type="arabicPeriod"/>
            </a:pPr>
            <a:r>
              <a:rPr lang="en-AU" dirty="0">
                <a:latin typeface="Arial" panose="020B0604020202020204" pitchFamily="34" charset="0"/>
                <a:cs typeface="Arial" panose="020B0604020202020204" pitchFamily="34" charset="0"/>
              </a:rPr>
              <a:t>A collegiate and committed Board - that met </a:t>
            </a:r>
            <a:r>
              <a:rPr lang="en-AU" dirty="0"/>
              <a:t>eight </a:t>
            </a:r>
            <a:r>
              <a:rPr lang="en-AU" dirty="0">
                <a:latin typeface="Arial" panose="020B0604020202020204" pitchFamily="34" charset="0"/>
                <a:cs typeface="Arial" panose="020B0604020202020204" pitchFamily="34" charset="0"/>
              </a:rPr>
              <a:t>times last financial year. The Finance, Risk and Audit Committee met on five occasions. </a:t>
            </a:r>
            <a:r>
              <a:rPr lang="en-AU" dirty="0"/>
              <a:t>A special acknowledgement for departing Board members Alison Andrew and Stewart Bell.</a:t>
            </a:r>
            <a:endParaRPr lang="en-AU" dirty="0">
              <a:latin typeface="Arial" panose="020B0604020202020204" pitchFamily="34" charset="0"/>
              <a:cs typeface="Arial" panose="020B0604020202020204" pitchFamily="34" charset="0"/>
            </a:endParaRPr>
          </a:p>
          <a:p>
            <a:pPr marL="457200" indent="-457200">
              <a:buFont typeface="+mj-lt"/>
              <a:buAutoNum type="arabicPeriod"/>
            </a:pPr>
            <a:r>
              <a:rPr lang="en-AU" dirty="0">
                <a:latin typeface="Arial" panose="020B0604020202020204" pitchFamily="34" charset="0"/>
                <a:cs typeface="Arial" panose="020B0604020202020204" pitchFamily="34" charset="0"/>
              </a:rPr>
              <a:t>A seamless transition of Chief Executive Officer from </a:t>
            </a:r>
            <a:r>
              <a:rPr lang="en-AU" dirty="0"/>
              <a:t>Terry Killen to Peter McIntyre</a:t>
            </a:r>
          </a:p>
          <a:p>
            <a:pPr marL="457200" indent="-457200">
              <a:buFont typeface="+mj-lt"/>
              <a:buAutoNum type="arabicPeriod"/>
            </a:pPr>
            <a:r>
              <a:rPr lang="en-AU" dirty="0"/>
              <a:t>A healthy attendance by members at the Paris Session in 2024 - over 100 ANC members attending the Session.</a:t>
            </a:r>
          </a:p>
          <a:p>
            <a:pPr marL="457200" indent="-457200">
              <a:buFont typeface="+mj-lt"/>
              <a:buAutoNum type="arabicPeriod"/>
            </a:pPr>
            <a:r>
              <a:rPr lang="en-AU" dirty="0">
                <a:latin typeface="Arial" panose="020B0604020202020204" pitchFamily="34" charset="0"/>
                <a:cs typeface="Arial" panose="020B0604020202020204" pitchFamily="34" charset="0"/>
              </a:rPr>
              <a:t>We remain dependent on the expertise and goodwill of our members who graciously give their time and knowledge to support us – we are indebted to you for your support. </a:t>
            </a:r>
            <a:r>
              <a:rPr lang="en-AU" dirty="0"/>
              <a:t>Particular acknowledgement is provided for our Study Committee and Australian Panel Convenors for the significant roles they undertake.</a:t>
            </a:r>
          </a:p>
          <a:p>
            <a:pPr marL="457200" indent="-457200">
              <a:buFont typeface="+mj-lt"/>
              <a:buAutoNum type="arabicPeriod"/>
            </a:pPr>
            <a:endParaRPr lang="en-AU" dirty="0">
              <a:latin typeface="Arial" panose="020B0604020202020204" pitchFamily="34" charset="0"/>
              <a:cs typeface="Arial" panose="020B0604020202020204" pitchFamily="34" charset="0"/>
            </a:endParaRPr>
          </a:p>
          <a:p>
            <a:endParaRPr lang="en-AU" dirty="0"/>
          </a:p>
        </p:txBody>
      </p:sp>
    </p:spTree>
    <p:extLst>
      <p:ext uri="{BB962C8B-B14F-4D97-AF65-F5344CB8AC3E}">
        <p14:creationId xmlns:p14="http://schemas.microsoft.com/office/powerpoint/2010/main" val="900124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4F7EDF9-1C80-C4E0-DD11-4894AC1F5E0D}"/>
              </a:ext>
            </a:extLst>
          </p:cNvPr>
          <p:cNvSpPr>
            <a:spLocks noGrp="1"/>
          </p:cNvSpPr>
          <p:nvPr>
            <p:ph type="title"/>
          </p:nvPr>
        </p:nvSpPr>
        <p:spPr/>
        <p:txBody>
          <a:bodyPr/>
          <a:lstStyle/>
          <a:p>
            <a:r>
              <a:rPr lang="en-AU" sz="4800" dirty="0"/>
              <a:t>Treasurer’s Report</a:t>
            </a:r>
            <a:endParaRPr lang="en-AU" dirty="0"/>
          </a:p>
        </p:txBody>
      </p:sp>
      <p:sp>
        <p:nvSpPr>
          <p:cNvPr id="11" name="Text Placeholder 10">
            <a:extLst>
              <a:ext uri="{FF2B5EF4-FFF2-40B4-BE49-F238E27FC236}">
                <a16:creationId xmlns:a16="http://schemas.microsoft.com/office/drawing/2014/main" id="{9C8920F5-E993-0C95-1826-7D2395F973F9}"/>
              </a:ext>
            </a:extLst>
          </p:cNvPr>
          <p:cNvSpPr>
            <a:spLocks noGrp="1"/>
          </p:cNvSpPr>
          <p:nvPr>
            <p:ph type="body" sz="quarter" idx="13"/>
          </p:nvPr>
        </p:nvSpPr>
        <p:spPr/>
        <p:txBody>
          <a:bodyPr/>
          <a:lstStyle/>
          <a:p>
            <a:r>
              <a:rPr lang="en-AU" dirty="0"/>
              <a:t>Treasurer</a:t>
            </a:r>
          </a:p>
          <a:p>
            <a:r>
              <a:rPr lang="en-AU" dirty="0"/>
              <a:t>November 2024</a:t>
            </a:r>
          </a:p>
        </p:txBody>
      </p:sp>
      <p:sp>
        <p:nvSpPr>
          <p:cNvPr id="13" name="Text Placeholder 12">
            <a:extLst>
              <a:ext uri="{FF2B5EF4-FFF2-40B4-BE49-F238E27FC236}">
                <a16:creationId xmlns:a16="http://schemas.microsoft.com/office/drawing/2014/main" id="{B16FFC64-2D4C-ED20-E4DC-5A2DE683CECB}"/>
              </a:ext>
            </a:extLst>
          </p:cNvPr>
          <p:cNvSpPr>
            <a:spLocks noGrp="1"/>
          </p:cNvSpPr>
          <p:nvPr>
            <p:ph type="body" sz="quarter" idx="10"/>
          </p:nvPr>
        </p:nvSpPr>
        <p:spPr/>
        <p:txBody>
          <a:bodyPr/>
          <a:lstStyle/>
          <a:p>
            <a:r>
              <a:rPr lang="en-AU" dirty="0"/>
              <a:t>Tara-lee MacArthur</a:t>
            </a:r>
          </a:p>
        </p:txBody>
      </p:sp>
    </p:spTree>
    <p:extLst>
      <p:ext uri="{BB962C8B-B14F-4D97-AF65-F5344CB8AC3E}">
        <p14:creationId xmlns:p14="http://schemas.microsoft.com/office/powerpoint/2010/main" val="3894968004"/>
      </p:ext>
    </p:extLst>
  </p:cSld>
  <p:clrMapOvr>
    <a:masterClrMapping/>
  </p:clrMapOvr>
  <mc:AlternateContent xmlns:mc="http://schemas.openxmlformats.org/markup-compatibility/2006" xmlns:p14="http://schemas.microsoft.com/office/powerpoint/2010/main">
    <mc:Choice Requires="p14">
      <p:transition spd="slow" p14:dur="2000" advTm="18352"/>
    </mc:Choice>
    <mc:Fallback xmlns="">
      <p:transition spd="slow" advTm="1835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1C5E90-65A7-3BF4-576E-57532BA8A294}"/>
              </a:ext>
            </a:extLst>
          </p:cNvPr>
          <p:cNvSpPr>
            <a:spLocks noGrp="1"/>
          </p:cNvSpPr>
          <p:nvPr>
            <p:ph type="title"/>
          </p:nvPr>
        </p:nvSpPr>
        <p:spPr/>
        <p:txBody>
          <a:bodyPr/>
          <a:lstStyle/>
          <a:p>
            <a:r>
              <a:rPr lang="en-US" dirty="0"/>
              <a:t>CIGRE Australia Financial Trend</a:t>
            </a:r>
            <a:endParaRPr lang="en-AU" dirty="0"/>
          </a:p>
        </p:txBody>
      </p:sp>
      <p:graphicFrame>
        <p:nvGraphicFramePr>
          <p:cNvPr id="8" name="Chart 7">
            <a:extLst>
              <a:ext uri="{FF2B5EF4-FFF2-40B4-BE49-F238E27FC236}">
                <a16:creationId xmlns:a16="http://schemas.microsoft.com/office/drawing/2014/main" id="{5BD6BC4F-D1B9-7584-60FB-CB79A8CB39A8}"/>
              </a:ext>
            </a:extLst>
          </p:cNvPr>
          <p:cNvGraphicFramePr>
            <a:graphicFrameLocks/>
          </p:cNvGraphicFramePr>
          <p:nvPr/>
        </p:nvGraphicFramePr>
        <p:xfrm>
          <a:off x="396049" y="1236800"/>
          <a:ext cx="11399901" cy="52253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1659621"/>
      </p:ext>
    </p:extLst>
  </p:cSld>
  <p:clrMapOvr>
    <a:masterClrMapping/>
  </p:clrMapOvr>
</p:sld>
</file>

<file path=ppt/theme/theme1.xml><?xml version="1.0" encoding="utf-8"?>
<a:theme xmlns:a="http://schemas.openxmlformats.org/drawingml/2006/main" name="Thème Office">
  <a:themeElements>
    <a:clrScheme name="Bleu vert">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CIGREglobalEd1">
      <a:dk1>
        <a:sysClr val="windowText" lastClr="000000"/>
      </a:dk1>
      <a:lt1>
        <a:sysClr val="window" lastClr="FFFFFF"/>
      </a:lt1>
      <a:dk2>
        <a:srgbClr val="7F7F7F"/>
      </a:dk2>
      <a:lt2>
        <a:srgbClr val="DEDDD7"/>
      </a:lt2>
      <a:accent1>
        <a:srgbClr val="007E4F"/>
      </a:accent1>
      <a:accent2>
        <a:srgbClr val="41AD49"/>
      </a:accent2>
      <a:accent3>
        <a:srgbClr val="F2672D"/>
      </a:accent3>
      <a:accent4>
        <a:srgbClr val="523E6C"/>
      </a:accent4>
      <a:accent5>
        <a:srgbClr val="0FB3BD"/>
      </a:accent5>
      <a:accent6>
        <a:srgbClr val="DC1A5C"/>
      </a:accent6>
      <a:hlink>
        <a:srgbClr val="11668F"/>
      </a:hlink>
      <a:folHlink>
        <a:srgbClr val="11668F"/>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GREglobal16_9_Ed1Aug18.v2potx.potx" id="{851D9E84-7857-4959-8209-91AE4FCDD2E8}" vid="{70DA1C26-504D-4DDA-9CD8-0E0DC5546A59}"/>
    </a:ext>
  </a:extLst>
</a:theme>
</file>

<file path=ppt/theme/theme3.xml><?xml version="1.0" encoding="utf-8"?>
<a:theme xmlns:a="http://schemas.openxmlformats.org/drawingml/2006/main" name="2_Thème Office">
  <a:themeElements>
    <a:clrScheme name="CIGREglobalEd1">
      <a:dk1>
        <a:srgbClr val="000000"/>
      </a:dk1>
      <a:lt1>
        <a:srgbClr val="FFFFFF"/>
      </a:lt1>
      <a:dk2>
        <a:srgbClr val="7F7F7F"/>
      </a:dk2>
      <a:lt2>
        <a:srgbClr val="DEDDD7"/>
      </a:lt2>
      <a:accent1>
        <a:srgbClr val="007E4F"/>
      </a:accent1>
      <a:accent2>
        <a:srgbClr val="41AD49"/>
      </a:accent2>
      <a:accent3>
        <a:srgbClr val="F2672D"/>
      </a:accent3>
      <a:accent4>
        <a:srgbClr val="523E6C"/>
      </a:accent4>
      <a:accent5>
        <a:srgbClr val="0FB3BD"/>
      </a:accent5>
      <a:accent6>
        <a:srgbClr val="DC1A5C"/>
      </a:accent6>
      <a:hlink>
        <a:srgbClr val="11668F"/>
      </a:hlink>
      <a:folHlink>
        <a:srgbClr val="1166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hème Office">
  <a:themeElements>
    <a:clrScheme name="Bleu vert">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f0223dff-2f20-4f32-bc97-0441c4a55c27" xsi:nil="true"/>
    <TaxCatchAll xmlns="30449857-a2c0-4869-9616-18727c9a6da6" xsi:nil="true"/>
    <lcf76f155ced4ddcb4097134ff3c332f xmlns="f0223dff-2f20-4f32-bc97-0441c4a55c27">
      <Terms xmlns="http://schemas.microsoft.com/office/infopath/2007/PartnerControls"/>
    </lcf76f155ced4ddcb4097134ff3c332f>
    <MediaLengthInSeconds xmlns="f0223dff-2f20-4f32-bc97-0441c4a55c27" xsi:nil="true"/>
    <SharedWithUsers xmlns="30449857-a2c0-4869-9616-18727c9a6da6">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C7EFC610119B4282FAD0D1190986C6" ma:contentTypeVersion="20" ma:contentTypeDescription="Create a new document." ma:contentTypeScope="" ma:versionID="e1de168cdcf97165cc40d93ad2f85335">
  <xsd:schema xmlns:xsd="http://www.w3.org/2001/XMLSchema" xmlns:xs="http://www.w3.org/2001/XMLSchema" xmlns:p="http://schemas.microsoft.com/office/2006/metadata/properties" xmlns:ns2="30449857-a2c0-4869-9616-18727c9a6da6" xmlns:ns3="f0223dff-2f20-4f32-bc97-0441c4a55c27" targetNamespace="http://schemas.microsoft.com/office/2006/metadata/properties" ma:root="true" ma:fieldsID="31cf678916a6bd67cfbb41453662efb7" ns2:_="" ns3:_="">
    <xsd:import namespace="30449857-a2c0-4869-9616-18727c9a6da6"/>
    <xsd:import namespace="f0223dff-2f20-4f32-bc97-0441c4a55c27"/>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_Flow_SignoffStatus" minOccurs="0"/>
                <xsd:element ref="ns3:MediaServiceAutoKeyPoints" minOccurs="0"/>
                <xsd:element ref="ns3:MediaServiceKeyPoints" minOccurs="0"/>
                <xsd:element ref="ns3:MediaServiceGenerationTime" minOccurs="0"/>
                <xsd:element ref="ns3:MediaServiceEventHashCode" minOccurs="0"/>
                <xsd:element ref="ns3:lcf76f155ced4ddcb4097134ff3c332f" minOccurs="0"/>
                <xsd:element ref="ns2:TaxCatchAll"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449857-a2c0-4869-9616-18727c9a6da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a219595-673f-4417-ac08-f618906a7aa1}" ma:internalName="TaxCatchAll" ma:showField="CatchAllData" ma:web="30449857-a2c0-4869-9616-18727c9a6da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0223dff-2f20-4f32-bc97-0441c4a55c2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_Flow_SignoffStatus" ma:index="17" nillable="true" ma:displayName="Sign-off status" ma:internalName="_x0024_Resources_x003a_core_x002c_Signoff_Status_x003b_">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0ed69db-c54c-4525-8acf-b22c0a5b57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15724E-8BB7-4C58-AAFE-8B571C963E21}">
  <ds:schemaRefs>
    <ds:schemaRef ds:uri="http://schemas.microsoft.com/office/2006/metadata/properties"/>
    <ds:schemaRef ds:uri="http://schemas.microsoft.com/office/infopath/2007/PartnerControls"/>
    <ds:schemaRef ds:uri="f0223dff-2f20-4f32-bc97-0441c4a55c27"/>
    <ds:schemaRef ds:uri="30449857-a2c0-4869-9616-18727c9a6da6"/>
  </ds:schemaRefs>
</ds:datastoreItem>
</file>

<file path=customXml/itemProps2.xml><?xml version="1.0" encoding="utf-8"?>
<ds:datastoreItem xmlns:ds="http://schemas.openxmlformats.org/officeDocument/2006/customXml" ds:itemID="{51E1597E-C9B2-4AEE-8810-1A7910175713}">
  <ds:schemaRefs>
    <ds:schemaRef ds:uri="http://schemas.microsoft.com/sharepoint/v3/contenttype/forms"/>
  </ds:schemaRefs>
</ds:datastoreItem>
</file>

<file path=customXml/itemProps3.xml><?xml version="1.0" encoding="utf-8"?>
<ds:datastoreItem xmlns:ds="http://schemas.openxmlformats.org/officeDocument/2006/customXml" ds:itemID="{409DB67B-4184-42A9-9A04-EE40DC9EA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449857-a2c0-4869-9616-18727c9a6da6"/>
    <ds:schemaRef ds:uri="f0223dff-2f20-4f32-bc97-0441c4a55c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5068</TotalTime>
  <Words>4252</Words>
  <Application>Microsoft Office PowerPoint</Application>
  <PresentationFormat>Widescreen</PresentationFormat>
  <Paragraphs>676</Paragraphs>
  <Slides>55</Slides>
  <Notes>29</Notes>
  <HiddenSlides>0</HiddenSlides>
  <MMClips>1</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55</vt:i4>
      </vt:variant>
    </vt:vector>
  </HeadingPairs>
  <TitlesOfParts>
    <vt:vector size="68" baseType="lpstr">
      <vt:lpstr>Aptos</vt:lpstr>
      <vt:lpstr>Arial</vt:lpstr>
      <vt:lpstr>ArialMT</vt:lpstr>
      <vt:lpstr>Calibri</vt:lpstr>
      <vt:lpstr>Courier New</vt:lpstr>
      <vt:lpstr>Noto Sans Symbols</vt:lpstr>
      <vt:lpstr>Tw Cen MT</vt:lpstr>
      <vt:lpstr>Wingdings</vt:lpstr>
      <vt:lpstr>Thème Office</vt:lpstr>
      <vt:lpstr>1_Thème Office</vt:lpstr>
      <vt:lpstr>2_Thème Office</vt:lpstr>
      <vt:lpstr>3_Thème Office</vt:lpstr>
      <vt:lpstr>Acrobat Document</vt:lpstr>
      <vt:lpstr>CIGRE Australia Annual General Meeting 15 November 2024</vt:lpstr>
      <vt:lpstr>Chairman’s Report 2024 AGM</vt:lpstr>
      <vt:lpstr>Outline</vt:lpstr>
      <vt:lpstr>Performance, Governance and Management</vt:lpstr>
      <vt:lpstr>Quality Events Valued by Industry</vt:lpstr>
      <vt:lpstr>2024-2027 Strategic Plan</vt:lpstr>
      <vt:lpstr>People</vt:lpstr>
      <vt:lpstr>Treasurer’s Report</vt:lpstr>
      <vt:lpstr>CIGRE Australia Financial Trend</vt:lpstr>
      <vt:lpstr>Cairns Symposium Summary</vt:lpstr>
      <vt:lpstr>Investment Performance and Strategy</vt:lpstr>
      <vt:lpstr>Changes to Investment Strategy</vt:lpstr>
      <vt:lpstr>Implementation of Investment Strategy</vt:lpstr>
      <vt:lpstr>Budget and Forecast</vt:lpstr>
      <vt:lpstr>2025 BUDGET AND FORECAST</vt:lpstr>
      <vt:lpstr>2025 BUDGET AND FORECAST</vt:lpstr>
      <vt:lpstr>2025 Membership Fees </vt:lpstr>
      <vt:lpstr>Conclusion</vt:lpstr>
      <vt:lpstr>PowerPoint Presentation</vt:lpstr>
      <vt:lpstr>Chief Executive Officer’s Report 2024 AGM</vt:lpstr>
      <vt:lpstr>Outline</vt:lpstr>
      <vt:lpstr>Our Strategic Plan 2024-2027</vt:lpstr>
      <vt:lpstr>Some of our Business Plan Initiatives for FY2025</vt:lpstr>
      <vt:lpstr>National Committee Membership Ranking – June 2024</vt:lpstr>
      <vt:lpstr>ANC Current Growth Rate is Strong</vt:lpstr>
      <vt:lpstr>Where next…</vt:lpstr>
      <vt:lpstr>Annual General Meeting 2024 Australian Technical Committee (ATC) Presentation </vt:lpstr>
      <vt:lpstr>Agenda for today </vt:lpstr>
      <vt:lpstr>PowerPoint Presentation</vt:lpstr>
      <vt:lpstr>PowerPoint Presentation</vt:lpstr>
      <vt:lpstr>Key Themes </vt:lpstr>
      <vt:lpstr>TUTORIALS</vt:lpstr>
      <vt:lpstr>Technical tour – Tyree transformer factory</vt:lpstr>
      <vt:lpstr>PowerPoint Presentation</vt:lpstr>
      <vt:lpstr>       Paris 2024 – About the Session – Attendance and participation records broken </vt:lpstr>
      <vt:lpstr>       Paris 2024 – About the Session – Australian participation </vt:lpstr>
      <vt:lpstr>       Paris 2024 – About the Session – Australian participation </vt:lpstr>
      <vt:lpstr>PowerPoint Presentation</vt:lpstr>
      <vt:lpstr>PowerPoint Presentation</vt:lpstr>
      <vt:lpstr>Registrations and Presentations</vt:lpstr>
      <vt:lpstr>Organising Committee and Participating panels  – Thank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another successful year </vt:lpstr>
      <vt:lpstr>NGN Report</vt:lpstr>
      <vt:lpstr>2025 NGN Committee</vt:lpstr>
      <vt:lpstr>NGN Australia 2024: Report Card &amp; Membership Update</vt:lpstr>
      <vt:lpstr>NGN Australia Events 2024</vt:lpstr>
      <vt:lpstr>Looking ahead to 2025</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dc:title>
  <dc:creator>Edition CIGRE</dc:creator>
  <cp:lastModifiedBy>Peter McIntyre</cp:lastModifiedBy>
  <cp:revision>219</cp:revision>
  <dcterms:created xsi:type="dcterms:W3CDTF">2016-05-24T14:40:41Z</dcterms:created>
  <dcterms:modified xsi:type="dcterms:W3CDTF">2024-11-15T03:24:57Z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0x010100D6C7EFC610119B4282FAD0D1190986C6</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